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318" r:id="rId2"/>
    <p:sldId id="256" r:id="rId3"/>
    <p:sldId id="353" r:id="rId4"/>
    <p:sldId id="257" r:id="rId5"/>
    <p:sldId id="391" r:id="rId6"/>
    <p:sldId id="279" r:id="rId7"/>
    <p:sldId id="258" r:id="rId8"/>
    <p:sldId id="413" r:id="rId9"/>
    <p:sldId id="259" r:id="rId10"/>
    <p:sldId id="260" r:id="rId11"/>
    <p:sldId id="261" r:id="rId12"/>
    <p:sldId id="262" r:id="rId13"/>
    <p:sldId id="263" r:id="rId14"/>
    <p:sldId id="264" r:id="rId15"/>
    <p:sldId id="266" r:id="rId16"/>
    <p:sldId id="414" r:id="rId17"/>
    <p:sldId id="352" r:id="rId18"/>
    <p:sldId id="291" r:id="rId19"/>
    <p:sldId id="343" r:id="rId20"/>
    <p:sldId id="360" r:id="rId21"/>
    <p:sldId id="269" r:id="rId22"/>
    <p:sldId id="415" r:id="rId23"/>
    <p:sldId id="270" r:id="rId24"/>
    <p:sldId id="271" r:id="rId25"/>
    <p:sldId id="417" r:id="rId26"/>
    <p:sldId id="281" r:id="rId27"/>
    <p:sldId id="282" r:id="rId28"/>
    <p:sldId id="272" r:id="rId29"/>
    <p:sldId id="283" r:id="rId30"/>
    <p:sldId id="418" r:id="rId31"/>
    <p:sldId id="273" r:id="rId32"/>
    <p:sldId id="274" r:id="rId33"/>
    <p:sldId id="403" r:id="rId34"/>
    <p:sldId id="419" r:id="rId35"/>
    <p:sldId id="404" r:id="rId36"/>
    <p:sldId id="405" r:id="rId37"/>
    <p:sldId id="406" r:id="rId38"/>
    <p:sldId id="407" r:id="rId39"/>
    <p:sldId id="411" r:id="rId40"/>
    <p:sldId id="408" r:id="rId41"/>
    <p:sldId id="412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20" r:id="rId50"/>
    <p:sldId id="410" r:id="rId51"/>
    <p:sldId id="354" r:id="rId52"/>
    <p:sldId id="355" r:id="rId53"/>
    <p:sldId id="275" r:id="rId54"/>
    <p:sldId id="472" r:id="rId55"/>
    <p:sldId id="356" r:id="rId56"/>
    <p:sldId id="428" r:id="rId57"/>
    <p:sldId id="372" r:id="rId58"/>
    <p:sldId id="357" r:id="rId59"/>
    <p:sldId id="358" r:id="rId60"/>
    <p:sldId id="329" r:id="rId61"/>
    <p:sldId id="301" r:id="rId62"/>
    <p:sldId id="465" r:id="rId63"/>
    <p:sldId id="383" r:id="rId64"/>
    <p:sldId id="429" r:id="rId65"/>
    <p:sldId id="466" r:id="rId66"/>
    <p:sldId id="427" r:id="rId67"/>
    <p:sldId id="423" r:id="rId68"/>
    <p:sldId id="424" r:id="rId69"/>
    <p:sldId id="365" r:id="rId70"/>
    <p:sldId id="366" r:id="rId71"/>
    <p:sldId id="468" r:id="rId72"/>
    <p:sldId id="467" r:id="rId73"/>
    <p:sldId id="469" r:id="rId74"/>
    <p:sldId id="363" r:id="rId75"/>
    <p:sldId id="364" r:id="rId76"/>
    <p:sldId id="359" r:id="rId77"/>
    <p:sldId id="348" r:id="rId78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7">
          <p15:clr>
            <a:srgbClr val="A4A3A4"/>
          </p15:clr>
        </p15:guide>
        <p15:guide id="2" pos="1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89028"/>
  </p:normalViewPr>
  <p:slideViewPr>
    <p:cSldViewPr snapToGrid="0">
      <p:cViewPr varScale="1">
        <p:scale>
          <a:sx n="77" d="100"/>
          <a:sy n="77" d="100"/>
        </p:scale>
        <p:origin x="564" y="84"/>
      </p:cViewPr>
      <p:guideLst>
        <p:guide orient="horz" pos="1517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fld id="{10404F3C-3E68-B34E-B494-B505B0EB01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596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</a:defRPr>
            </a:lvl1pPr>
          </a:lstStyle>
          <a:p>
            <a:fld id="{05F861FE-A6F8-DE49-BA3A-0526B4CEE9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014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326489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6EC62B-349C-7F47-B510-D661A1016A23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27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74A251C-BB79-DE4D-A455-26A1EE2D9B88}" type="slidenum">
              <a:rPr lang="en-US" altLang="zh-CN">
                <a:latin typeface="Times New Roman" charset="0"/>
              </a:rPr>
              <a:pPr/>
              <a:t>12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61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B05B3E-B835-754E-B2FC-C6620DBA008C}" type="slidenum">
              <a:rPr lang="en-US" altLang="zh-CN">
                <a:latin typeface="Times New Roman" charset="0"/>
              </a:rPr>
              <a:pPr/>
              <a:t>13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7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DE2ADE0-1199-CA4B-A8C4-DD913DC713B6}" type="slidenum">
              <a:rPr lang="en-US" altLang="zh-CN">
                <a:latin typeface="Times New Roman" charset="0"/>
              </a:rPr>
              <a:pPr/>
              <a:t>14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904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5D81A0E-90DA-AB48-81BF-B96223F533C7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62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DE2ADE0-1199-CA4B-A8C4-DD913DC713B6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66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D47EF50-FC66-784A-AFC8-08A02DE28BC3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997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9ED4ED8-3377-1E43-BBAF-16C3947DA05C}" type="slidenum">
              <a:rPr lang="en-US" altLang="zh-CN">
                <a:latin typeface="Times New Roman" charset="0"/>
              </a:rPr>
              <a:pPr/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32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E228CC2-84C0-654B-AD9A-3A0CF6746C65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197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39DD3B4-9A45-544A-8901-20F27BF5117C}" type="slidenum">
              <a:rPr lang="en-US" altLang="zh-CN">
                <a:latin typeface="Times New Roman" charset="0"/>
              </a:rPr>
              <a:pPr/>
              <a:t>20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10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02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5D4F6F9-0181-9444-8F94-35698BE03FDB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93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4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929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FF6F7AD-783B-7A47-AB7B-58521DCE5E40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E3E18AA-276B-514F-A673-9F672A5F411B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562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5688D7B-1644-0B43-BE1B-822A3A9AB642}" type="slidenum">
              <a:rPr lang="en-US" altLang="zh-CN">
                <a:latin typeface="Times New Roman" charset="0"/>
              </a:rPr>
              <a:pPr/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960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78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15435F-1EE3-1E40-8143-44A95A09008A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2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0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CFD4AD-C168-A44F-BF58-66E015732A80}" type="slidenum">
              <a:rPr lang="en-US" altLang="zh-CN">
                <a:latin typeface="Times New Roman" charset="0"/>
              </a:rPr>
              <a:pPr/>
              <a:t>31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2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823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C26C21-1549-C043-80D7-4BA8C7BF5BDE}" type="slidenum">
              <a:rPr lang="en-US" altLang="zh-CN">
                <a:latin typeface="Times New Roman" charset="0"/>
              </a:rPr>
              <a:pPr/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7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8673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6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64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37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787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38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9881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A2E6343-1FEE-6D4E-84AD-A0BEB8756865}" type="slidenum">
              <a:rPr lang="en-US" altLang="zh-CN">
                <a:latin typeface="Times New Roman" charset="0"/>
              </a:rPr>
              <a:pPr/>
              <a:t>40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781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DD2BD15-8B30-9F42-8ACD-D3003FE69562}" type="slidenum">
              <a:rPr lang="en-US" altLang="zh-CN">
                <a:latin typeface="Times New Roman" charset="0"/>
              </a:rPr>
              <a:pPr/>
              <a:t>42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967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4E6D7EA-058C-BE43-848F-8EC7431A90B9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9113950-71C5-9A4E-89A5-A28540CF8D9B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9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7ACC7C-DB5E-2F47-AD4E-2C8FFA263329}" type="slidenum">
              <a:rPr lang="en-US" altLang="zh-CN">
                <a:latin typeface="Times New Roman" charset="0"/>
              </a:rPr>
              <a:pPr/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459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747539F-6B43-F144-92E2-302280A18D80}" type="slidenum">
              <a:rPr lang="en-US" altLang="zh-CN">
                <a:latin typeface="Times New Roman" charset="0"/>
              </a:rPr>
              <a:pPr/>
              <a:t>49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7242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29E235C-5F8D-9E4D-9A7C-7E1E9B65864C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766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47A9BD9-6627-1540-8725-2EFA92503AED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829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8C2BDB7-CB8D-894A-AC2D-119C5368D3D7}" type="slidenum">
              <a:rPr lang="en-US" altLang="zh-CN">
                <a:latin typeface="Times New Roman" charset="0"/>
              </a:rPr>
              <a:pPr/>
              <a:t>53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9611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a typeface="MS PGothic" charset="-128"/>
              </a:rPr>
              <a:t>Affinity</a:t>
            </a:r>
            <a:r>
              <a:rPr lang="zh-CN" altLang="en-US" sz="1800" dirty="0">
                <a:ea typeface="MS PGothic" charset="-128"/>
              </a:rPr>
              <a:t>：密切关系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582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913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311CD8-1AF5-5F47-91EE-A36CE13B5DF8}" type="slidenum">
              <a:rPr lang="en-US" altLang="zh-CN">
                <a:latin typeface="Times New Roman" charset="0"/>
              </a:rPr>
              <a:pPr/>
              <a:t>57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83708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7691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Interleave</a:t>
            </a:r>
            <a:r>
              <a:rPr lang="zh-CN" altLang="en-US" dirty="0">
                <a:ea typeface="MS PGothic" charset="-128"/>
              </a:rPr>
              <a:t>：交错；</a:t>
            </a:r>
            <a:r>
              <a:rPr lang="en-US" altLang="zh-CN" dirty="0">
                <a:ea typeface="MS PGothic" charset="-128"/>
              </a:rPr>
              <a:t>granularity</a:t>
            </a:r>
            <a:r>
              <a:rPr lang="zh-CN" altLang="en-US">
                <a:ea typeface="MS PGothic" charset="-128"/>
              </a:rPr>
              <a:t>：粒度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8427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637F394-C4B7-F148-8F96-00A9773C4230}" type="slidenum">
              <a:rPr lang="en-US" altLang="zh-CN">
                <a:latin typeface="Times New Roman" charset="0"/>
              </a:rPr>
              <a:pPr/>
              <a:t>60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73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D6F464F-D994-5242-BE9A-8F7C6E6D1A68}" type="slidenum">
              <a:rPr lang="en-US" altLang="zh-CN">
                <a:latin typeface="Times New Roman" charset="0"/>
              </a:rPr>
              <a:pPr/>
              <a:t>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118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6566327-8396-8340-968B-81FE08920D20}" type="slidenum">
              <a:rPr lang="en-US" altLang="zh-CN">
                <a:latin typeface="Times New Roman" charset="0"/>
              </a:rPr>
              <a:pPr/>
              <a:t>61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540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6566327-8396-8340-968B-81FE08920D20}" type="slidenum">
              <a:rPr lang="en-US" altLang="zh-CN">
                <a:latin typeface="Times New Roman" charset="0"/>
              </a:rPr>
              <a:pPr/>
              <a:t>62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898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C9548EA-6031-CF41-8387-0569A0091543}" type="slidenum">
              <a:rPr lang="en-US" altLang="zh-CN">
                <a:latin typeface="Times New Roman" charset="0"/>
              </a:rPr>
              <a:pPr/>
              <a:t>63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73215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分配给进程的运行时间＝调度周期 * 进程权重 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/ 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所有进程权重之和</a:t>
            </a:r>
            <a:endParaRPr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vruntime</a:t>
            </a:r>
            <a:r>
              <a:rPr lang="en-US" altLang="zh-CN" dirty="0"/>
              <a:t> = </a:t>
            </a:r>
            <a:r>
              <a:rPr lang="zh-CN" altLang="en-US" dirty="0"/>
              <a:t>实际运行时间 * </a:t>
            </a:r>
            <a:r>
              <a:rPr lang="en-US" altLang="zh-CN" dirty="0"/>
              <a:t>1024 / </a:t>
            </a:r>
            <a:r>
              <a:rPr lang="zh-CN" altLang="en-US" dirty="0"/>
              <a:t>进程权重</a:t>
            </a:r>
            <a:endParaRPr kumimoji="1" lang="zh-CN" altLang="en-US" dirty="0"/>
          </a:p>
          <a:p>
            <a:r>
              <a:rPr lang="en-US" altLang="zh-CN" sz="1700" kern="1200" dirty="0" err="1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vruntime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 = (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调度周期 * 进程权重 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/ 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所有进程总权重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) * 1024 / 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进程权重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=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调度周期 * </a:t>
            </a:r>
            <a:r>
              <a:rPr lang="en-US" altLang="zh-CN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1024 / </a:t>
            </a:r>
            <a:r>
              <a:rPr lang="zh-CN" altLang="en-US" sz="1700" kern="1200" dirty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所有进程总权重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635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618F8AB-653E-E847-9453-06E45EEBBBE8}" type="slidenum">
              <a:rPr lang="en-US" altLang="zh-CN">
                <a:latin typeface="Times New Roman" charset="0"/>
              </a:rPr>
              <a:pPr/>
              <a:t>66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28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8B53DBE-4D81-1546-A2FC-1BC07C8B3589}" type="slidenum">
              <a:rPr lang="en-US" altLang="zh-CN">
                <a:latin typeface="Times New Roman" charset="0"/>
              </a:rPr>
              <a:pPr/>
              <a:t>67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290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D0B7964-FFF6-C844-BC75-B11BA5A0F0B4}" type="slidenum">
              <a:rPr lang="en-US" altLang="zh-CN">
                <a:latin typeface="Times New Roman" charset="0"/>
              </a:rPr>
              <a:pPr/>
              <a:t>68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22107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A46B24A-17DE-634F-A340-F3EA72F6C1B5}" type="slidenum">
              <a:rPr lang="en-US" altLang="zh-CN">
                <a:latin typeface="Times New Roman" charset="0"/>
              </a:rPr>
              <a:pPr/>
              <a:t>71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089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7765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C8A7D04-265A-164A-A92C-58FA82F3F86C}" type="slidenum">
              <a:rPr lang="en-US" altLang="zh-CN">
                <a:latin typeface="Times New Roman" charset="0"/>
              </a:rPr>
              <a:pPr/>
              <a:t>77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226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2DAAAAE-CBAB-8143-A80D-951F1D96518D}" type="slidenum">
              <a:rPr lang="en-US" altLang="zh-CN">
                <a:latin typeface="Times New Roman" charset="0"/>
              </a:rPr>
              <a:pPr/>
              <a:t>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26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00874F-44E1-BF47-BE2B-0FA9F21672DB}" type="slidenum">
              <a:rPr lang="en-US" altLang="zh-CN">
                <a:latin typeface="Times New Roman" charset="0"/>
              </a:rPr>
              <a:pPr/>
              <a:t>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28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B45F38-0D62-824F-9ABC-DB596256D4A1}" type="slidenum">
              <a:rPr lang="en-US" altLang="zh-CN">
                <a:latin typeface="Times New Roman" charset="0"/>
              </a:rPr>
              <a:pPr/>
              <a:t>10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25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13A48FD-E9FC-254D-81C2-8CE0D5ACD226}" type="slidenum">
              <a:rPr lang="en-US" altLang="zh-CN">
                <a:latin typeface="Times New Roman" charset="0"/>
              </a:rPr>
              <a:pPr/>
              <a:t>11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26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214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98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88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98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4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979" indent="0">
              <a:buNone/>
              <a:defRPr sz="2600"/>
            </a:lvl2pPr>
            <a:lvl3pPr marL="1305960" indent="0">
              <a:buNone/>
              <a:defRPr sz="2300"/>
            </a:lvl3pPr>
            <a:lvl4pPr marL="1958941" indent="0">
              <a:buNone/>
              <a:defRPr sz="2000"/>
            </a:lvl4pPr>
            <a:lvl5pPr marL="2611921" indent="0">
              <a:buNone/>
              <a:defRPr sz="2000"/>
            </a:lvl5pPr>
            <a:lvl6pPr marL="3264898" indent="0">
              <a:buNone/>
              <a:defRPr sz="2000"/>
            </a:lvl6pPr>
            <a:lvl7pPr marL="3917878" indent="0">
              <a:buNone/>
              <a:defRPr sz="2000"/>
            </a:lvl7pPr>
            <a:lvl8pPr marL="4570857" indent="0">
              <a:buNone/>
              <a:defRPr sz="2000"/>
            </a:lvl8pPr>
            <a:lvl9pPr marL="522383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01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4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4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421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25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7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73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7" y="1913473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1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2979" indent="0">
              <a:buNone/>
              <a:defRPr sz="4000"/>
            </a:lvl2pPr>
            <a:lvl3pPr marL="1305960" indent="0">
              <a:buNone/>
              <a:defRPr sz="3400"/>
            </a:lvl3pPr>
            <a:lvl4pPr marL="1958941" indent="0">
              <a:buNone/>
              <a:defRPr sz="2900"/>
            </a:lvl4pPr>
            <a:lvl5pPr marL="2611921" indent="0">
              <a:buNone/>
              <a:defRPr sz="2900"/>
            </a:lvl5pPr>
            <a:lvl6pPr marL="3264898" indent="0">
              <a:buNone/>
              <a:defRPr sz="2900"/>
            </a:lvl6pPr>
            <a:lvl7pPr marL="3917878" indent="0">
              <a:buNone/>
              <a:defRPr sz="2900"/>
            </a:lvl7pPr>
            <a:lvl8pPr marL="4570857" indent="0">
              <a:buNone/>
              <a:defRPr sz="2900"/>
            </a:lvl8pPr>
            <a:lvl9pPr marL="5223836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9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95" tIns="65298" rIns="130595" bIns="6529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006699"/>
                </a:solidFill>
                <a:latin typeface="Helvetica" charset="0"/>
              </a:rPr>
              <a:t>6.</a:t>
            </a:r>
            <a:fld id="{C83F24E2-8894-9E46-865A-EE59E7DD517E}" type="slidenum">
              <a:rPr lang="en-US" altLang="zh-CN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4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2979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596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89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192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3183272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255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236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214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8612" y="5719482"/>
            <a:ext cx="5432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/>
              <a:t>April  2018</a:t>
            </a:r>
            <a:endParaRPr kumimoji="1" lang="zh-CN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Scheduling Criteria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456988" cy="6993372"/>
          </a:xfrm>
        </p:spPr>
        <p:txBody>
          <a:bodyPr/>
          <a:lstStyle/>
          <a:p>
            <a:r>
              <a:rPr lang="en-US" altLang="zh-CN" sz="2800" b="1" dirty="0">
                <a:ea typeface="MS PGothic" charset="-128"/>
              </a:rPr>
              <a:t>CPU utilization </a:t>
            </a:r>
            <a:r>
              <a:rPr lang="en-US" altLang="zh-CN" sz="2800" dirty="0">
                <a:ea typeface="MS PGothic" charset="-128"/>
              </a:rPr>
              <a:t>– keep the CPU as busy as possible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Throughput</a:t>
            </a:r>
            <a:r>
              <a:rPr lang="en-US" altLang="zh-CN" sz="2800" dirty="0">
                <a:ea typeface="MS PGothic" charset="-128"/>
              </a:rPr>
              <a:t> – # of processes that complete their execution per time unit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Turnaround time </a:t>
            </a:r>
            <a:r>
              <a:rPr lang="en-US" altLang="zh-CN" sz="2800" dirty="0">
                <a:ea typeface="MS PGothic" charset="-128"/>
              </a:rPr>
              <a:t>– amount of time to execute a particular process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Waiting time </a:t>
            </a:r>
            <a:r>
              <a:rPr lang="en-US" altLang="zh-CN" sz="2800" dirty="0">
                <a:ea typeface="MS PGothic" charset="-128"/>
              </a:rPr>
              <a:t>– amount of time a process has been waiting in the </a:t>
            </a:r>
            <a:r>
              <a:rPr lang="en-US" altLang="zh-CN" sz="2800" dirty="0">
                <a:solidFill>
                  <a:srgbClr val="0070C0"/>
                </a:solidFill>
                <a:ea typeface="MS PGothic" charset="-128"/>
              </a:rPr>
              <a:t>ready queue</a:t>
            </a:r>
          </a:p>
          <a:p>
            <a:pPr marL="0" indent="0"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Response time </a:t>
            </a:r>
            <a:r>
              <a:rPr lang="en-US" altLang="zh-CN" sz="2800" dirty="0">
                <a:ea typeface="MS PGothic" charset="-128"/>
              </a:rPr>
              <a:t>– amount of time it takes from when a request was submitted until the first response is produced, not output  (for time-sharing environment)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Scheduling Algorithm Optimization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919288"/>
            <a:ext cx="11026775" cy="59785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Max CPU utilization</a:t>
            </a:r>
          </a:p>
          <a:p>
            <a:r>
              <a:rPr lang="en-US" altLang="zh-CN" sz="2800" dirty="0">
                <a:ea typeface="MS PGothic" charset="-128"/>
              </a:rPr>
              <a:t>Max throughput</a:t>
            </a:r>
          </a:p>
          <a:p>
            <a:r>
              <a:rPr lang="en-US" altLang="zh-CN" sz="2800" dirty="0">
                <a:ea typeface="MS PGothic" charset="-128"/>
              </a:rPr>
              <a:t>Min turnaround time </a:t>
            </a:r>
          </a:p>
          <a:p>
            <a:r>
              <a:rPr lang="en-US" altLang="zh-CN" sz="2800" dirty="0">
                <a:ea typeface="MS PGothic" charset="-128"/>
              </a:rPr>
              <a:t>Min waiting time </a:t>
            </a:r>
          </a:p>
          <a:p>
            <a:r>
              <a:rPr lang="en-US" altLang="zh-CN" sz="2800" dirty="0">
                <a:ea typeface="MS PGothic" charset="-128"/>
              </a:rPr>
              <a:t>Min response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533400"/>
            <a:ext cx="12006263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First-Come, First-Served (FCFS) Scheduling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929" y="1400783"/>
            <a:ext cx="13025234" cy="700391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	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Suppose that the processes arrive in the order: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The </a:t>
            </a:r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Gantt Chart </a:t>
            </a:r>
            <a:r>
              <a:rPr lang="en-US" altLang="zh-CN" sz="2400" dirty="0">
                <a:ea typeface="MS PGothic" charset="-128"/>
              </a:rPr>
              <a:t>for the schedule is:</a:t>
            </a:r>
            <a:br>
              <a:rPr lang="en-US" altLang="zh-CN" sz="2400" dirty="0">
                <a:ea typeface="MS PGothic" charset="-128"/>
              </a:rPr>
            </a:b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 = 0;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 = 24;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dirty="0">
                <a:ea typeface="MS PGothic" charset="-128"/>
              </a:rPr>
              <a:t>= 27</a:t>
            </a: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Average waiting time:  (0 + 24 + 27)/3 = 17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41" y="1400783"/>
            <a:ext cx="5185967" cy="307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70" y="5486401"/>
            <a:ext cx="11204991" cy="14600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7129462"/>
          </a:xfrm>
        </p:spPr>
        <p:txBody>
          <a:bodyPr/>
          <a:lstStyle/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Suppose that the processes arrive in the order:</a:t>
            </a:r>
          </a:p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		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The Gantt chart for the schedule is:</a:t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 marL="0" indent="0">
              <a:buNone/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 </a:t>
            </a:r>
            <a:r>
              <a:rPr lang="en-US" altLang="zh-CN" sz="2400" i="1" dirty="0">
                <a:ea typeface="MS PGothic" charset="-128"/>
              </a:rPr>
              <a:t>=</a:t>
            </a:r>
            <a:r>
              <a:rPr lang="en-US" altLang="zh-CN" sz="2400" dirty="0">
                <a:ea typeface="MS PGothic" charset="-128"/>
              </a:rPr>
              <a:t> 6</a:t>
            </a:r>
            <a:r>
              <a:rPr lang="en-US" altLang="zh-CN" sz="2400" i="1" dirty="0">
                <a:ea typeface="MS PGothic" charset="-128"/>
              </a:rPr>
              <a:t>;</a:t>
            </a:r>
            <a:r>
              <a:rPr lang="en-US" altLang="zh-CN" sz="2400" i="1" baseline="-25000" dirty="0">
                <a:ea typeface="MS PGothic" charset="-128"/>
              </a:rPr>
              <a:t>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= 0</a:t>
            </a:r>
            <a:r>
              <a:rPr lang="en-US" altLang="zh-CN" sz="2400" i="1" baseline="-25000" dirty="0">
                <a:ea typeface="MS PGothic" charset="-128"/>
              </a:rPr>
              <a:t>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i="1" dirty="0">
                <a:ea typeface="MS PGothic" charset="-128"/>
              </a:rPr>
              <a:t>= </a:t>
            </a:r>
            <a:r>
              <a:rPr lang="en-US" altLang="zh-CN" sz="2400" dirty="0">
                <a:ea typeface="MS PGothic" charset="-128"/>
              </a:rPr>
              <a:t>3</a:t>
            </a:r>
            <a:endParaRPr lang="en-US" altLang="zh-CN" sz="2400" i="1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Average waiting time:   (6 + 0 + 3)/3 = 3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Much better than previous case</a:t>
            </a:r>
          </a:p>
          <a:p>
            <a:pPr>
              <a:tabLst>
                <a:tab pos="5213350" algn="ctr"/>
              </a:tabLst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Convoy effect </a:t>
            </a:r>
            <a:r>
              <a:rPr lang="en-US" altLang="zh-CN" sz="2400" dirty="0">
                <a:ea typeface="MS PGothic" charset="-128"/>
              </a:rPr>
              <a:t>- short process behind long process</a:t>
            </a:r>
          </a:p>
          <a:p>
            <a:pPr lvl="1"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Consider one CPU-bound and many I/O-bound processes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677055"/>
            <a:ext cx="12494638" cy="16537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Shortest-Job-First (SJF)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5221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Associate with each process the length of its CPU burst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 Use these lengths to schedule the process with the shortest time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SJF is optimal – gives minimum average waiting time for a given set of processes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The difficulty is knowing the length of the next CPU request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Could ask the user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SJF</a:t>
            </a:r>
          </a:p>
        </p:txBody>
      </p:sp>
      <p:sp>
        <p:nvSpPr>
          <p:cNvPr id="15363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1170765" y="1625195"/>
            <a:ext cx="12344400" cy="6040438"/>
          </a:xfrm>
          <a:noFill/>
        </p:spPr>
        <p:txBody>
          <a:bodyPr/>
          <a:lstStyle/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dirty="0">
                <a:ea typeface="MS PGothic" charset="-128"/>
              </a:rPr>
              <a:t>	</a:t>
            </a: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 marL="0" indent="0"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sz="2400" dirty="0">
                <a:ea typeface="MS PGothic" charset="-128"/>
              </a:rPr>
              <a:t>Average waiting time = (3 + 16 + 9 + 0) / 4 = 7</a:t>
            </a:r>
            <a:endParaRPr lang="en-US" altLang="zh-CN" sz="2400" i="1" baseline="-250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5" y="1450097"/>
            <a:ext cx="12547790" cy="55927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Shortest-Job-First (SJF)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5221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SJF is </a:t>
            </a:r>
            <a:r>
              <a:rPr lang="en-US" altLang="zh-CN" sz="3200" b="1" dirty="0">
                <a:solidFill>
                  <a:srgbClr val="0070C0"/>
                </a:solidFill>
                <a:ea typeface="MS PGothic" charset="-128"/>
              </a:rPr>
              <a:t>optimal</a:t>
            </a:r>
            <a:r>
              <a:rPr lang="en-US" altLang="zh-CN" sz="3200" dirty="0">
                <a:ea typeface="MS PGothic" charset="-128"/>
              </a:rPr>
              <a:t> – gives minimum average waiting time for a given set of processes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The difficulty is knowing the length of the next CPU request</a:t>
            </a:r>
          </a:p>
        </p:txBody>
      </p:sp>
    </p:spTree>
    <p:extLst>
      <p:ext uri="{BB962C8B-B14F-4D97-AF65-F5344CB8AC3E}">
        <p14:creationId xmlns:p14="http://schemas.microsoft.com/office/powerpoint/2010/main" val="12296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488" y="323850"/>
            <a:ext cx="11658600" cy="81438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Determining Length of Next CPU Burst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53813" cy="6580188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Can only estimate </a:t>
            </a:r>
            <a:r>
              <a:rPr lang="en-US" altLang="zh-CN" sz="2400" dirty="0">
                <a:ea typeface="MS PGothic" charset="-128"/>
              </a:rPr>
              <a:t>the length – should be similar to the previous one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Then pick process with shortest predicted next CPU burst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Can be done by using the length of previous CPU bursts, using exponential averaging</a:t>
            </a: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Commonly, </a:t>
            </a:r>
            <a:r>
              <a:rPr lang="en-US" altLang="zh-CN" sz="2400" dirty="0">
                <a:latin typeface="Lucida Grande" charset="0"/>
                <a:ea typeface="MS PGothic" charset="-128"/>
              </a:rPr>
              <a:t>α </a:t>
            </a:r>
            <a:r>
              <a:rPr lang="en-US" altLang="zh-CN" sz="2400" dirty="0">
                <a:ea typeface="MS PGothic" charset="-128"/>
              </a:rPr>
              <a:t>set to ½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graphicFrame>
        <p:nvGraphicFramePr>
          <p:cNvPr id="1638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391171"/>
              </p:ext>
            </p:extLst>
          </p:nvPr>
        </p:nvGraphicFramePr>
        <p:xfrm>
          <a:off x="2074069" y="4364037"/>
          <a:ext cx="6640512" cy="167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5" name="Equation" r:id="rId4" imgW="6400800" imgH="1778000" progId="Equation.3">
                  <p:embed/>
                </p:oleObj>
              </mc:Choice>
              <mc:Fallback>
                <p:oleObj name="Equation" r:id="rId4" imgW="6400800" imgH="177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069" y="4364037"/>
                        <a:ext cx="6640512" cy="167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082321"/>
              </p:ext>
            </p:extLst>
          </p:nvPr>
        </p:nvGraphicFramePr>
        <p:xfrm>
          <a:off x="4110038" y="5614987"/>
          <a:ext cx="33337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6" name="Equation" r:id="rId6" imgW="2221536" imgH="317362" progId="Equation.3">
                  <p:embed/>
                </p:oleObj>
              </mc:Choice>
              <mc:Fallback>
                <p:oleObj name="Equation" r:id="rId6" imgW="2221536" imgH="31736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5614987"/>
                        <a:ext cx="33337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81088" y="322263"/>
            <a:ext cx="12334875" cy="904875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Prediction of the Length of the </a:t>
            </a:r>
            <a:br>
              <a:rPr lang="en-US" altLang="zh-CN" sz="4000">
                <a:ea typeface="MS PGothic" charset="-128"/>
              </a:rPr>
            </a:br>
            <a:r>
              <a:rPr lang="en-US" altLang="zh-CN" sz="4000">
                <a:ea typeface="MS PGothic" charset="-128"/>
              </a:rPr>
              <a:t>Next CPU Burst</a:t>
            </a:r>
          </a:p>
        </p:txBody>
      </p:sp>
      <p:pic>
        <p:nvPicPr>
          <p:cNvPr id="17411" name="Picture 1" descr="6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22400"/>
            <a:ext cx="10081260" cy="729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52613" y="369888"/>
            <a:ext cx="111775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</a:t>
            </a:r>
            <a:r>
              <a:rPr lang="en-US" altLang="zh-CN" sz="2400" baseline="-25000" dirty="0">
                <a:ea typeface="MS PGothic" charset="-128"/>
                <a:sym typeface="Symbol" charset="2"/>
              </a:rPr>
              <a:t>n+1</a:t>
            </a:r>
            <a:r>
              <a:rPr lang="en-US" altLang="zh-CN" sz="2400" dirty="0">
                <a:ea typeface="MS PGothic" charset="-128"/>
                <a:sym typeface="Symbol" charset="2"/>
              </a:rPr>
              <a:t> = </a:t>
            </a:r>
            <a:r>
              <a:rPr lang="en-US" altLang="zh-CN" sz="2400" baseline="-25000" dirty="0">
                <a:ea typeface="MS PGothic" charset="-128"/>
                <a:sym typeface="Symbol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 </a:t>
            </a:r>
            <a:r>
              <a:rPr lang="en-US" altLang="zh-CN" sz="2400" baseline="-25000" dirty="0">
                <a:ea typeface="MS PGothic" charset="-128"/>
                <a:sym typeface="Symbol" charset="2"/>
              </a:rPr>
              <a:t>n+1</a:t>
            </a:r>
            <a:r>
              <a:rPr lang="en-US" altLang="zh-CN" sz="2400" dirty="0">
                <a:ea typeface="MS PGothic" charset="-128"/>
                <a:sym typeface="Symbol" charset="2"/>
              </a:rPr>
              <a:t> =  </a:t>
            </a:r>
            <a:r>
              <a:rPr lang="en-US" altLang="zh-CN" sz="2400" i="1" dirty="0" err="1">
                <a:ea typeface="MS PGothic" charset="-128"/>
                <a:sym typeface="Symbol" charset="2"/>
              </a:rPr>
              <a:t>t</a:t>
            </a:r>
            <a:r>
              <a:rPr lang="en-US" altLang="zh-CN" sz="2400" baseline="-25000" dirty="0" err="1">
                <a:ea typeface="MS PGothic" charset="-128"/>
                <a:sym typeface="Symbol" charset="2"/>
              </a:rPr>
              <a:t>n</a:t>
            </a:r>
            <a:endParaRPr lang="en-US" altLang="zh-CN" sz="2400" baseline="-25000" dirty="0"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</a:t>
            </a:r>
            <a:r>
              <a:rPr lang="en-US" altLang="zh-CN" sz="2800" b="1" i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+1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=  </a:t>
            </a:r>
            <a:r>
              <a:rPr lang="en-US" altLang="zh-CN" sz="2800" b="1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+(1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-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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 </a:t>
            </a:r>
            <a:r>
              <a:rPr lang="en-US" altLang="zh-CN" sz="2800" b="1" i="1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n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800" b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-1</a:t>
            </a:r>
            <a:r>
              <a:rPr lang="en-US" altLang="zh-CN" sz="2800" b="1" i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           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+(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1 -  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)</a:t>
            </a:r>
            <a:r>
              <a:rPr lang="en-US" altLang="zh-CN" sz="2800" b="1" i="1" baseline="30000" dirty="0">
                <a:solidFill>
                  <a:srgbClr val="FF0000"/>
                </a:solidFill>
                <a:ea typeface="MS PGothic" charset="-128"/>
                <a:sym typeface="Symbol" charset="2"/>
              </a:rPr>
              <a:t>j</a:t>
            </a:r>
            <a:r>
              <a:rPr lang="en-US" altLang="zh-CN" sz="2800" b="1" baseline="30000" dirty="0">
                <a:solidFill>
                  <a:srgbClr val="FF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 </a:t>
            </a:r>
            <a:r>
              <a:rPr lang="en-US" altLang="zh-CN" sz="2800" b="1" i="1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t</a:t>
            </a:r>
            <a:r>
              <a:rPr lang="en-US" altLang="zh-CN" sz="2800" b="1" i="1" baseline="-25000" dirty="0" err="1">
                <a:solidFill>
                  <a:srgbClr val="FF0000"/>
                </a:solidFill>
                <a:ea typeface="MS PGothic" charset="-128"/>
                <a:sym typeface="Symbol" charset="2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800" b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-</a:t>
            </a:r>
            <a:r>
              <a:rPr lang="en-US" altLang="zh-CN" sz="2800" b="1" i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j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            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+(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1 -  </a:t>
            </a:r>
            <a:r>
              <a:rPr lang="en-US" altLang="zh-CN" sz="2800" b="1" i="1" dirty="0">
                <a:solidFill>
                  <a:srgbClr val="FF0000"/>
                </a:solidFill>
                <a:ea typeface="MS PGothic" charset="-128"/>
                <a:sym typeface="Symbol" charset="2"/>
              </a:rPr>
              <a:t>)</a:t>
            </a:r>
            <a:r>
              <a:rPr lang="en-US" altLang="zh-CN" sz="2800" b="1" i="1" baseline="30000" dirty="0">
                <a:solidFill>
                  <a:srgbClr val="FF0000"/>
                </a:solidFill>
                <a:ea typeface="MS PGothic" charset="-128"/>
                <a:sym typeface="Symbol" charset="2"/>
              </a:rPr>
              <a:t>n</a:t>
            </a:r>
            <a:r>
              <a:rPr lang="en-US" altLang="zh-CN" sz="2800" b="1" baseline="30000" dirty="0">
                <a:solidFill>
                  <a:srgbClr val="FF0000"/>
                </a:solidFill>
                <a:ea typeface="MS PGothic" charset="-128"/>
                <a:sym typeface="Symbol" charset="2"/>
              </a:rPr>
              <a:t> +1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  <a:sym typeface="Symbol" charset="2"/>
              </a:rPr>
              <a:t></a:t>
            </a:r>
            <a:r>
              <a:rPr lang="en-US" altLang="zh-CN" sz="2800" b="1" baseline="-25000" dirty="0">
                <a:solidFill>
                  <a:srgbClr val="FF0000"/>
                </a:solidFill>
                <a:ea typeface="MS PGothic" charset="-128"/>
                <a:sym typeface="Symbol" charset="2"/>
              </a:rPr>
              <a:t>0</a:t>
            </a:r>
            <a:br>
              <a:rPr lang="en-US" altLang="zh-CN" sz="2400" baseline="-25000" dirty="0">
                <a:ea typeface="MS PGothic" charset="-128"/>
                <a:sym typeface="Symbol" charset="2"/>
              </a:rPr>
            </a:br>
            <a:endParaRPr lang="en-US" altLang="zh-CN" sz="2400" baseline="-25000" dirty="0">
              <a:ea typeface="MS PGothic" charset="-128"/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MS PGothic" charset="-128"/>
                <a:sym typeface="Symbol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zh-CN" dirty="0">
              <a:ea typeface="MS PGothic" charset="-128"/>
              <a:sym typeface="Symbol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004550" cy="5030787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Basic Concepts</a:t>
            </a:r>
          </a:p>
          <a:p>
            <a:r>
              <a:rPr lang="en-US" altLang="zh-CN" sz="2400" dirty="0">
                <a:ea typeface="MS PGothic" charset="-128"/>
              </a:rPr>
              <a:t>Scheduling Criteria </a:t>
            </a:r>
          </a:p>
          <a:p>
            <a:r>
              <a:rPr lang="en-US" altLang="zh-CN" sz="2400" dirty="0">
                <a:ea typeface="MS PGothic" charset="-128"/>
              </a:rPr>
              <a:t>Scheduling Algorithms</a:t>
            </a:r>
          </a:p>
          <a:p>
            <a:r>
              <a:rPr lang="en-US" altLang="zh-CN" sz="2400" dirty="0">
                <a:ea typeface="MS PGothic" charset="-128"/>
              </a:rPr>
              <a:t>Real-Time CPU Scheduling</a:t>
            </a:r>
          </a:p>
          <a:p>
            <a:r>
              <a:rPr lang="en-US" altLang="zh-CN" sz="2400" dirty="0">
                <a:ea typeface="MS PGothic" charset="-128"/>
              </a:rPr>
              <a:t>Algorithm Evaluation</a:t>
            </a:r>
          </a:p>
          <a:p>
            <a:r>
              <a:rPr lang="en-US" altLang="zh-CN" sz="2400" dirty="0">
                <a:ea typeface="MS PGothic" charset="-128"/>
              </a:rPr>
              <a:t>Thread Scheduling</a:t>
            </a:r>
          </a:p>
          <a:p>
            <a:r>
              <a:rPr lang="en-US" altLang="zh-CN" sz="2400" dirty="0">
                <a:ea typeface="MS PGothic" charset="-128"/>
              </a:rPr>
              <a:t>Multiple-Processor Scheduling</a:t>
            </a:r>
          </a:p>
          <a:p>
            <a:r>
              <a:rPr lang="en-US" altLang="zh-CN" sz="2400" dirty="0">
                <a:ea typeface="MS PGothic" charset="-128"/>
              </a:rPr>
              <a:t>Operating Systems Examples</a:t>
            </a:r>
            <a:endParaRPr lang="zh-CN" altLang="en-US" sz="2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09788" y="369888"/>
            <a:ext cx="10920412" cy="76835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ea typeface="MS PGothic" charset="-128"/>
              </a:rPr>
              <a:t>Preemptive: </a:t>
            </a:r>
            <a:r>
              <a:rPr lang="en-US" altLang="zh-CN" sz="4000" dirty="0">
                <a:ea typeface="MS PGothic" charset="-128"/>
              </a:rPr>
              <a:t>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 marL="0" indent="0"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sz="2800" dirty="0">
                <a:ea typeface="MS PGothic" charset="-128"/>
              </a:rPr>
              <a:t>Average waiting time = [(10-1)+(1-1)+(17-2)+5-3)]/4 = 26/4 = 6.5 </a:t>
            </a:r>
            <a:r>
              <a:rPr lang="en-US" altLang="zh-CN" sz="2800" dirty="0" err="1">
                <a:ea typeface="MS PGothic" charset="-128"/>
              </a:rPr>
              <a:t>msec</a:t>
            </a:r>
            <a:endParaRPr lang="en-US" altLang="zh-CN" sz="2800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i="1" baseline="-25000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i="1" baseline="-250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5" y="1138238"/>
            <a:ext cx="12781334" cy="61120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641350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A priority number (integer) is associated with each process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2286000"/>
            <a:ext cx="6332694" cy="3547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8" y="5833110"/>
            <a:ext cx="12230051" cy="2739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43900" y="8310890"/>
            <a:ext cx="24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FF0000"/>
                </a:solidFill>
              </a:rPr>
              <a:t>avg_wait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604043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The CPU is allocated to the process with the highest priority (smallest integer </a:t>
            </a:r>
            <a:r>
              <a:rPr lang="en-US" altLang="zh-CN" sz="2800" dirty="0">
                <a:ea typeface="MS PGothic" charset="-128"/>
                <a:sym typeface="Symbol" charset="2"/>
              </a:rPr>
              <a:t> highest priority)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Preemptive</a:t>
            </a:r>
          </a:p>
          <a:p>
            <a:pPr lvl="1"/>
            <a:r>
              <a:rPr lang="en-US" altLang="zh-CN" sz="2800" dirty="0" err="1">
                <a:ea typeface="MS PGothic" charset="-128"/>
              </a:rPr>
              <a:t>Nonpreemptive</a:t>
            </a:r>
            <a:endParaRPr lang="en-US" altLang="zh-CN" sz="2800" dirty="0">
              <a:ea typeface="MS PGothic" charset="-128"/>
            </a:endParaRPr>
          </a:p>
          <a:p>
            <a:pPr marL="0" indent="0"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Problem </a:t>
            </a:r>
            <a:r>
              <a:rPr lang="en-US" altLang="zh-CN" sz="2800" dirty="0">
                <a:ea typeface="MS PGothic" charset="-128"/>
                <a:sym typeface="Symbol" charset="2"/>
              </a:rPr>
              <a:t>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Starvation</a:t>
            </a:r>
            <a:r>
              <a:rPr lang="en-US" altLang="zh-CN" sz="2800" b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– low priority processes may never execute</a:t>
            </a:r>
          </a:p>
          <a:p>
            <a:endParaRPr lang="en-US" altLang="zh-CN" sz="2800" dirty="0">
              <a:ea typeface="MS PGothic" charset="-128"/>
              <a:sym typeface="Symbol" charset="2"/>
            </a:endParaRPr>
          </a:p>
          <a:p>
            <a:r>
              <a:rPr lang="en-US" altLang="zh-CN" sz="2800" dirty="0">
                <a:ea typeface="MS PGothic" charset="-128"/>
                <a:sym typeface="Symbol" charset="2"/>
              </a:rPr>
              <a:t>Solution 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Aging</a:t>
            </a:r>
            <a:r>
              <a:rPr lang="en-US" altLang="zh-CN" sz="2800" b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– as time progresses increase the priority of the process</a:t>
            </a:r>
          </a:p>
          <a:p>
            <a:pPr>
              <a:buFont typeface="Monotype Sorts" charset="2"/>
              <a:buNone/>
            </a:pPr>
            <a:endParaRPr lang="en-US" altLang="zh-CN" b="1" dirty="0">
              <a:solidFill>
                <a:srgbClr val="3366FF"/>
              </a:solidFill>
              <a:ea typeface="MS PGothic" charset="-128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410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Each process gets a small unit of CPU time 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time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quantum/slice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i="1" dirty="0">
                <a:ea typeface="MS PGothic" charset="-128"/>
              </a:rPr>
              <a:t>q</a:t>
            </a:r>
            <a:r>
              <a:rPr lang="en-US" altLang="zh-CN" sz="2800" dirty="0">
                <a:ea typeface="MS PGothic" charset="-128"/>
              </a:rPr>
              <a:t>), usually 10-100 milliseconds.  After this time has elapsed, the process is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preempted</a:t>
            </a:r>
            <a:r>
              <a:rPr lang="en-US" altLang="zh-CN" sz="2800" dirty="0">
                <a:ea typeface="MS PGothic" charset="-128"/>
              </a:rPr>
              <a:t> and added to the end of the ready queue.</a:t>
            </a:r>
          </a:p>
          <a:p>
            <a:endParaRPr lang="en-US" altLang="zh-CN" sz="2800" dirty="0">
              <a:ea typeface="MS PGothic" charset="-128"/>
            </a:endParaRP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Timer interrupts every quantum to schedule next process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5400"/>
            <a:ext cx="12082463" cy="112553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RR with Time Quantum = 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62" y="1907972"/>
            <a:ext cx="5117602" cy="2529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" y="5109210"/>
            <a:ext cx="13459649" cy="35674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Performance of RR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Performance</a:t>
            </a:r>
          </a:p>
          <a:p>
            <a:pPr lvl="1">
              <a:lnSpc>
                <a:spcPct val="90000"/>
              </a:lnSpc>
              <a:tabLst>
                <a:tab pos="3171825" algn="ctr"/>
                <a:tab pos="5707063" algn="ctr"/>
              </a:tabLst>
            </a:pPr>
            <a:r>
              <a:rPr lang="en-US" altLang="zh-CN" sz="2800" dirty="0">
                <a:ea typeface="MS PGothic" charset="-128"/>
              </a:rPr>
              <a:t>Typically, higher average turnaround than SJF, but better </a:t>
            </a:r>
            <a:r>
              <a:rPr lang="en-US" altLang="zh-CN" sz="2800" b="1" i="1" dirty="0">
                <a:ea typeface="MS PGothic" charset="-128"/>
              </a:rPr>
              <a:t>response</a:t>
            </a:r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2800" i="1" dirty="0">
                <a:ea typeface="MS PGothic" charset="-128"/>
              </a:rPr>
              <a:t>q</a:t>
            </a:r>
            <a:r>
              <a:rPr lang="en-US" altLang="zh-CN" sz="2800" dirty="0">
                <a:ea typeface="MS PGothic" charset="-128"/>
              </a:rPr>
              <a:t> large </a:t>
            </a:r>
            <a:r>
              <a:rPr lang="en-US" altLang="zh-CN" sz="2800" dirty="0">
                <a:ea typeface="MS PGothic" charset="-128"/>
                <a:sym typeface="Symbol" charset="2"/>
              </a:rPr>
              <a:t> FIFO</a:t>
            </a:r>
          </a:p>
          <a:p>
            <a:pPr lvl="1"/>
            <a:r>
              <a:rPr lang="en-US" altLang="zh-CN" sz="2800" i="1" dirty="0">
                <a:ea typeface="MS PGothic" charset="-128"/>
                <a:sym typeface="Symbol" charset="2"/>
              </a:rPr>
              <a:t>q </a:t>
            </a:r>
            <a:r>
              <a:rPr lang="en-US" altLang="zh-CN" sz="2800" dirty="0">
                <a:ea typeface="MS PGothic" charset="-128"/>
                <a:sym typeface="Symbol" charset="2"/>
              </a:rPr>
              <a:t>small  </a:t>
            </a:r>
            <a:r>
              <a:rPr lang="en-US" altLang="zh-CN" sz="2800" i="1" dirty="0">
                <a:ea typeface="MS PGothic" charset="-128"/>
                <a:sym typeface="Symbol" charset="2"/>
              </a:rPr>
              <a:t>q </a:t>
            </a:r>
            <a:r>
              <a:rPr lang="en-US" altLang="zh-CN" sz="2800" dirty="0">
                <a:ea typeface="MS PGothic" charset="-128"/>
                <a:sym typeface="Symbol" charset="2"/>
              </a:rPr>
              <a:t>must be large with respect to context switch, otherwise overhead is too high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q usually 10ms to 100ms, context switch &lt; 10 </a:t>
            </a:r>
            <a:r>
              <a:rPr lang="en-US" altLang="zh-CN" sz="2800" dirty="0" err="1">
                <a:ea typeface="MS PGothic" charset="-128"/>
              </a:rPr>
              <a:t>usec</a:t>
            </a:r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80% of CPU bursts should be shorter than q</a:t>
            </a:r>
          </a:p>
        </p:txBody>
      </p:sp>
    </p:spTree>
    <p:extLst>
      <p:ext uri="{BB962C8B-B14F-4D97-AF65-F5344CB8AC3E}">
        <p14:creationId xmlns:p14="http://schemas.microsoft.com/office/powerpoint/2010/main" val="64642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288" y="514350"/>
            <a:ext cx="11744325" cy="700088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MS PGothic" charset="-128"/>
              </a:rPr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" y="1910080"/>
            <a:ext cx="12949012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9938" y="636588"/>
            <a:ext cx="12803187" cy="609600"/>
          </a:xfrm>
        </p:spPr>
        <p:txBody>
          <a:bodyPr/>
          <a:lstStyle/>
          <a:p>
            <a:pPr eaLnBrk="1" hangingPunct="1"/>
            <a:r>
              <a:rPr lang="en-US" altLang="zh-CN" sz="3700">
                <a:ea typeface="MS PGothic" charset="-128"/>
              </a:rPr>
              <a:t>Turnaround Time Varies With </a:t>
            </a:r>
            <a:br>
              <a:rPr lang="en-US" altLang="zh-CN" sz="3700">
                <a:ea typeface="MS PGothic" charset="-128"/>
              </a:rPr>
            </a:br>
            <a:r>
              <a:rPr lang="en-US" altLang="zh-CN" sz="3700">
                <a:ea typeface="MS PGothic" charset="-128"/>
              </a:rPr>
              <a:t>The Time Quantum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4" y="1331913"/>
            <a:ext cx="10538846" cy="771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Ready queue is partitioned into separate queues, </a:t>
            </a:r>
            <a:r>
              <a:rPr lang="en-US" altLang="zh-CN" sz="2800" dirty="0" err="1">
                <a:ea typeface="MS PGothic" charset="-128"/>
              </a:rPr>
              <a:t>eg</a:t>
            </a:r>
            <a:r>
              <a:rPr lang="en-US" altLang="zh-CN" sz="2800" dirty="0">
                <a:ea typeface="MS PGothic" charset="-128"/>
              </a:rPr>
              <a:t>: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foreground</a:t>
            </a:r>
            <a:r>
              <a:rPr lang="en-US" altLang="zh-CN" sz="2800" dirty="0">
                <a:ea typeface="MS PGothic" charset="-128"/>
              </a:rPr>
              <a:t> (interactive)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background</a:t>
            </a:r>
            <a:r>
              <a:rPr lang="en-US" altLang="zh-CN" sz="2800" dirty="0">
                <a:ea typeface="MS PGothic" charset="-128"/>
              </a:rPr>
              <a:t> (batch)</a:t>
            </a:r>
          </a:p>
          <a:p>
            <a:pPr marL="652463" lvl="1" indent="0"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Process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permanently</a:t>
            </a:r>
            <a:r>
              <a:rPr lang="en-US" altLang="zh-CN" sz="2800" dirty="0">
                <a:ea typeface="MS PGothic" charset="-128"/>
              </a:rPr>
              <a:t> in a given queue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Each queue has its own scheduling algorithm: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foreground – RR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background – FCFS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 Scheduling</a:t>
            </a:r>
          </a:p>
        </p:txBody>
      </p:sp>
      <p:pic>
        <p:nvPicPr>
          <p:cNvPr id="27651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6" y="1381760"/>
            <a:ext cx="11670043" cy="686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91925" cy="6040438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To introduce CPU scheduling, which is the basis for </a:t>
            </a:r>
            <a:r>
              <a:rPr lang="en-US" altLang="zh-CN" sz="2400" dirty="0" err="1">
                <a:ea typeface="MS PGothic" charset="-128"/>
              </a:rPr>
              <a:t>multiprogrammed</a:t>
            </a:r>
            <a:r>
              <a:rPr lang="en-US" altLang="zh-CN" sz="2400" dirty="0">
                <a:ea typeface="MS PGothic" charset="-128"/>
              </a:rPr>
              <a:t> operating systems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To describe various CPU-scheduling algorithms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To discuss evaluation criteria for selecting a CPU-scheduling algorithm for a particular system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To examine the scheduling algorithms of several operating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Scheduling must be done between the queues: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Fixed priority scheduling; (i.e., serve all from foreground then from background).  Possibility of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starvation</a:t>
            </a:r>
            <a:r>
              <a:rPr lang="en-US" altLang="zh-CN" sz="2800" dirty="0">
                <a:ea typeface="MS PGothic" charset="-128"/>
              </a:rPr>
              <a:t>.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Time slice – each queue gets a certain amount of CPU time which it can schedule amongst its processes; i.e.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80% to foreground in RR, 20% to background in FCFS </a:t>
            </a:r>
          </a:p>
          <a:p>
            <a:pPr marL="652463" lvl="1" indent="0">
              <a:buNone/>
            </a:pPr>
            <a:endParaRPr lang="en-US" altLang="zh-CN" sz="11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723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69888"/>
            <a:ext cx="12039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0465" y="1652588"/>
            <a:ext cx="11026775" cy="59785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 process can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move between </a:t>
            </a:r>
            <a:r>
              <a:rPr lang="en-US" altLang="zh-CN" sz="2800" dirty="0">
                <a:ea typeface="MS PGothic" charset="-128"/>
              </a:rPr>
              <a:t>the various queues;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aging</a:t>
            </a:r>
            <a:r>
              <a:rPr lang="en-US" altLang="zh-CN" sz="2800" dirty="0">
                <a:ea typeface="MS PGothic" charset="-128"/>
              </a:rPr>
              <a:t> can be implemented this way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Multilevel-feedback-queue scheduler defined by the following parameters: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number of queues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scheduling algorithms for each queue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upgrade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demote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which queue a process will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enter</a:t>
            </a:r>
            <a:r>
              <a:rPr lang="en-US" altLang="zh-CN" sz="2800" dirty="0">
                <a:ea typeface="MS PGothic" charset="-128"/>
              </a:rPr>
              <a:t> when that process needs service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25" y="0"/>
            <a:ext cx="11658600" cy="112553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5" y="1125538"/>
            <a:ext cx="6857365" cy="9644062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Three queues: 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0</a:t>
            </a:r>
            <a:r>
              <a:rPr lang="en-US" altLang="zh-CN" sz="2400" dirty="0">
                <a:ea typeface="MS PGothic" charset="-128"/>
              </a:rPr>
              <a:t> – RR with time quantum 8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– RR time quantum 16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– FCFS</a:t>
            </a:r>
          </a:p>
          <a:p>
            <a:r>
              <a:rPr lang="en-US" altLang="zh-CN" sz="2400" dirty="0">
                <a:ea typeface="MS PGothic" charset="-128"/>
              </a:rPr>
              <a:t>Scheduling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A new job enters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i="1" baseline="-25000" dirty="0">
                <a:ea typeface="MS PGothic" charset="-128"/>
              </a:rPr>
              <a:t>0</a:t>
            </a:r>
            <a:r>
              <a:rPr lang="en-US" altLang="zh-CN" sz="2400" i="1" dirty="0">
                <a:ea typeface="MS PGothic" charset="-128"/>
              </a:rPr>
              <a:t> 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When it gains CPU, job receives 8 milliseconds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If it does not finish in 8 milliseconds, job is moved to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endParaRPr lang="en-US" altLang="zh-CN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At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job receives 16 additional milliseconds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If it still does not complete, it is preempted and moved to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endParaRPr lang="en-US" altLang="zh-CN" sz="2400" dirty="0">
              <a:ea typeface="MS PGothic" charset="-128"/>
            </a:endParaRP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76" y="2600960"/>
            <a:ext cx="6570710" cy="389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Real-Time CPU Scheduling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96874" y="1441450"/>
            <a:ext cx="6674485" cy="713359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Can present obvious challenges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Soft real-time systems </a:t>
            </a:r>
            <a:r>
              <a:rPr lang="en-US" altLang="zh-CN" sz="2800" dirty="0">
                <a:ea typeface="MS PGothic" charset="-128"/>
              </a:rPr>
              <a:t>– no guarantee as to when critical real-time process will be scheduled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Hard real-time systems</a:t>
            </a:r>
            <a:r>
              <a:rPr lang="en-US" altLang="zh-CN" sz="2800" dirty="0">
                <a:ea typeface="MS PGothic" charset="-128"/>
              </a:rPr>
              <a:t> – task must be serviced by its deadline</a:t>
            </a:r>
          </a:p>
          <a:p>
            <a:r>
              <a:rPr lang="en-US" altLang="zh-CN" sz="2800" dirty="0">
                <a:ea typeface="MS PGothic" charset="-128"/>
              </a:rPr>
              <a:t>Two types of latencies affect performance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Interrupt latency </a:t>
            </a:r>
            <a:r>
              <a:rPr lang="en-US" altLang="zh-CN" sz="2800" dirty="0">
                <a:ea typeface="MS PGothic" charset="-128"/>
              </a:rPr>
              <a:t>– time from arrival of interrupt to start of routine that services interrupt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Dispatch latency </a:t>
            </a:r>
            <a:r>
              <a:rPr lang="en-US" altLang="zh-CN" sz="2800" dirty="0">
                <a:ea typeface="MS PGothic" charset="-128"/>
              </a:rPr>
              <a:t>– time for schedule to take current process off CPU and switch to another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07" y="2340610"/>
            <a:ext cx="6696112" cy="4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Interrupt Latency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30" y="1308099"/>
            <a:ext cx="8491434" cy="78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3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Real-Time CPU Scheduling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5760" y="1644650"/>
            <a:ext cx="4795203" cy="604043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Conflict phase of dispatch latency: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ea typeface="MS PGothic" charset="-128"/>
              </a:rPr>
              <a:t>Preemption of any process running in kernel mode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ea typeface="MS PGothic" charset="-128"/>
              </a:rPr>
              <a:t>Release by low-priority process of resources needed by high-priority processes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0964" name="Picture 3" descr="6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53" y="1574800"/>
            <a:ext cx="8824327" cy="651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779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355388" cy="6040438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For real-time scheduling, scheduler must support preemptive, priority-based scheduling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But only guarantees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soft </a:t>
            </a:r>
            <a:r>
              <a:rPr lang="en-US" altLang="zh-CN" sz="2400" dirty="0">
                <a:ea typeface="MS PGothic" charset="-128"/>
              </a:rPr>
              <a:t>real-time</a:t>
            </a:r>
          </a:p>
          <a:p>
            <a:r>
              <a:rPr lang="en-US" altLang="zh-CN" sz="2400" dirty="0">
                <a:ea typeface="MS PGothic" charset="-128"/>
              </a:rPr>
              <a:t>For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hard</a:t>
            </a:r>
            <a:r>
              <a:rPr lang="en-US" altLang="zh-CN" sz="2400" dirty="0">
                <a:ea typeface="MS PGothic" charset="-128"/>
              </a:rPr>
              <a:t> real-time must also provide ability to meet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deadlines</a:t>
            </a:r>
          </a:p>
          <a:p>
            <a:r>
              <a:rPr lang="en-US" altLang="zh-CN" sz="2400" dirty="0">
                <a:ea typeface="MS PGothic" charset="-128"/>
              </a:rPr>
              <a:t>Processes have new characteristics: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periodic</a:t>
            </a:r>
            <a:r>
              <a:rPr lang="en-US" altLang="zh-CN" sz="2400" dirty="0">
                <a:ea typeface="MS PGothic" charset="-128"/>
              </a:rPr>
              <a:t> ones require CPU at constant intervals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Has processing time </a:t>
            </a:r>
            <a:r>
              <a:rPr lang="en-US" altLang="zh-CN" sz="2400" i="1" dirty="0">
                <a:ea typeface="MS PGothic" charset="-128"/>
              </a:rPr>
              <a:t>t</a:t>
            </a:r>
            <a:r>
              <a:rPr lang="en-US" altLang="zh-CN" sz="2400" dirty="0">
                <a:ea typeface="MS PGothic" charset="-128"/>
              </a:rPr>
              <a:t>, deadline </a:t>
            </a:r>
            <a:r>
              <a:rPr lang="en-US" altLang="zh-CN" sz="2400" i="1" dirty="0">
                <a:ea typeface="MS PGothic" charset="-128"/>
              </a:rPr>
              <a:t>d, </a:t>
            </a:r>
            <a:r>
              <a:rPr lang="en-US" altLang="zh-CN" sz="2400" dirty="0">
                <a:ea typeface="MS PGothic" charset="-128"/>
              </a:rPr>
              <a:t>period </a:t>
            </a:r>
            <a:r>
              <a:rPr lang="en-US" altLang="zh-CN" sz="2400" i="1" dirty="0">
                <a:ea typeface="MS PGothic" charset="-128"/>
              </a:rPr>
              <a:t>p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0 ≤ </a:t>
            </a:r>
            <a:r>
              <a:rPr lang="en-US" altLang="zh-CN" sz="2400" i="1" dirty="0">
                <a:ea typeface="MS PGothic" charset="-128"/>
              </a:rPr>
              <a:t>t</a:t>
            </a:r>
            <a:r>
              <a:rPr lang="en-US" altLang="zh-CN" sz="2400" dirty="0">
                <a:ea typeface="MS PGothic" charset="-128"/>
              </a:rPr>
              <a:t> ≤ </a:t>
            </a:r>
            <a:r>
              <a:rPr lang="en-US" altLang="zh-CN" sz="2400" i="1" dirty="0">
                <a:ea typeface="MS PGothic" charset="-128"/>
              </a:rPr>
              <a:t>d</a:t>
            </a:r>
            <a:r>
              <a:rPr lang="en-US" altLang="zh-CN" sz="2400" dirty="0">
                <a:ea typeface="MS PGothic" charset="-128"/>
              </a:rPr>
              <a:t> ≤ </a:t>
            </a:r>
            <a:r>
              <a:rPr lang="en-US" altLang="zh-CN" sz="2400" i="1" dirty="0">
                <a:ea typeface="MS PGothic" charset="-128"/>
              </a:rPr>
              <a:t>p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Rate</a:t>
            </a:r>
            <a:r>
              <a:rPr lang="en-US" altLang="zh-CN" sz="2400" dirty="0">
                <a:ea typeface="MS PGothic" charset="-128"/>
              </a:rPr>
              <a:t> of periodic task is 1/</a:t>
            </a:r>
            <a:r>
              <a:rPr lang="en-US" altLang="zh-CN" sz="2400" i="1" dirty="0">
                <a:ea typeface="MS PGothic" charset="-128"/>
              </a:rPr>
              <a:t>p</a:t>
            </a:r>
            <a:endParaRPr lang="en-US" altLang="zh-CN" sz="2400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1988" name="Picture 1" descr="Screen Shot 2012-12-17 at 8.4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48" y="4814888"/>
            <a:ext cx="11608841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396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Rate-Monotonic </a:t>
            </a:r>
            <a:r>
              <a:rPr lang="zh-CN" altLang="en-US" dirty="0">
                <a:ea typeface="MS PGothic" charset="-128"/>
              </a:rPr>
              <a:t>（单调速率）</a:t>
            </a:r>
            <a:r>
              <a:rPr lang="en-US" altLang="zh-CN" dirty="0">
                <a:ea typeface="MS PGothic" charset="-128"/>
              </a:rPr>
              <a:t>Scheduling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09675" y="1223963"/>
            <a:ext cx="11028363" cy="5976937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A priority is assigned based on the inverse of its period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Shorter periods = higher priority;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Longer periods = lower priority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P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is assigned a higher priority than P</a:t>
            </a:r>
            <a:r>
              <a:rPr lang="en-US" altLang="zh-CN" sz="2400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.</a:t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" y="5284788"/>
            <a:ext cx="13163718" cy="217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937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Missed Deadlines with </a:t>
            </a:r>
            <a:br>
              <a:rPr lang="en-US" altLang="zh-CN" sz="4000">
                <a:ea typeface="MS PGothic" charset="-128"/>
              </a:rPr>
            </a:br>
            <a:r>
              <a:rPr lang="en-US" altLang="zh-CN" sz="4000">
                <a:ea typeface="MS PGothic" charset="-128"/>
              </a:rPr>
              <a:t>Rate Monotonic Scheduling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40077" r="664" b="40047"/>
          <a:stretch>
            <a:fillRect/>
          </a:stretch>
        </p:blipFill>
        <p:spPr bwMode="auto">
          <a:xfrm>
            <a:off x="484763" y="2990850"/>
            <a:ext cx="128311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78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RM</a:t>
            </a:r>
            <a:r>
              <a:rPr kumimoji="1" lang="zh-CN" altLang="en-US" dirty="0"/>
              <a:t> </a:t>
            </a:r>
            <a:r>
              <a:rPr lang="en-US" altLang="zh-CN" dirty="0" err="1"/>
              <a:t>schedulability</a:t>
            </a:r>
            <a:r>
              <a:rPr lang="en-US" altLang="zh-CN" dirty="0"/>
              <a:t> test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49905" y="3300984"/>
                <a:ext cx="6816189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CN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bg-BG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is-I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05" y="3300984"/>
                <a:ext cx="6816189" cy="13847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5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Basic Concepts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0213"/>
            <a:ext cx="5967412" cy="6742112"/>
          </a:xfrm>
        </p:spPr>
        <p:txBody>
          <a:bodyPr/>
          <a:lstStyle/>
          <a:p>
            <a:r>
              <a:rPr lang="en-US" altLang="zh-CN" dirty="0">
                <a:ea typeface="MS PGothic" charset="-128"/>
              </a:rPr>
              <a:t>Maximum CPU utilization obtained with multiprogramming</a:t>
            </a:r>
          </a:p>
          <a:p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CPU–I/O Burst Cycle – Process execution consists of a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cycle</a:t>
            </a:r>
            <a:r>
              <a:rPr lang="en-US" altLang="zh-CN" dirty="0">
                <a:ea typeface="MS PGothic" charset="-128"/>
              </a:rPr>
              <a:t> of CPU execution and I/O wait</a:t>
            </a:r>
          </a:p>
          <a:p>
            <a:endParaRPr lang="en-US" altLang="zh-CN" dirty="0">
              <a:ea typeface="MS PGothic" charset="-128"/>
            </a:endParaRPr>
          </a:p>
          <a:p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CPU burst </a:t>
            </a:r>
            <a:r>
              <a:rPr lang="en-US" altLang="zh-CN" dirty="0">
                <a:ea typeface="MS PGothic" charset="-128"/>
              </a:rPr>
              <a:t>followed by 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I/O burst</a:t>
            </a:r>
            <a:br>
              <a:rPr lang="en-US" altLang="zh-CN" b="1" dirty="0">
                <a:solidFill>
                  <a:srgbClr val="3366FF"/>
                </a:solidFill>
                <a:ea typeface="MS PGothic" charset="-128"/>
              </a:rPr>
            </a:b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CPU burst distribution is of main concern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pic>
        <p:nvPicPr>
          <p:cNvPr id="6148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1311275"/>
            <a:ext cx="3960813" cy="740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075" y="369888"/>
            <a:ext cx="11541125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Earliest-Deadline-First Scheduling (EDF)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503123"/>
            <a:ext cx="11028363" cy="6205777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Earliest-Deadline-First Scheduling </a:t>
            </a:r>
            <a:r>
              <a:rPr lang="zh-CN" altLang="en-US" sz="2800" dirty="0">
                <a:ea typeface="MS PGothic" charset="-128"/>
              </a:rPr>
              <a:t>（</a:t>
            </a:r>
            <a:r>
              <a:rPr lang="zh-CN" altLang="en-US" sz="2800" dirty="0"/>
              <a:t>最早时限优先调度</a:t>
            </a:r>
            <a:r>
              <a:rPr lang="zh-CN" altLang="en-US" sz="2800" dirty="0">
                <a:ea typeface="MS PGothic" charset="-128"/>
              </a:rPr>
              <a:t>）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Priorities are assigned according to deadlines:</a:t>
            </a:r>
            <a:br>
              <a:rPr lang="en-US" altLang="zh-CN" sz="2800" dirty="0">
                <a:ea typeface="MS PGothic" charset="-128"/>
              </a:rPr>
            </a:br>
            <a:br>
              <a:rPr lang="en-US" altLang="zh-CN" sz="2800" dirty="0">
                <a:ea typeface="MS PGothic" charset="-128"/>
              </a:rPr>
            </a:br>
            <a:r>
              <a:rPr lang="en-US" altLang="zh-CN" sz="2800" dirty="0">
                <a:ea typeface="MS PGothic" charset="-128"/>
              </a:rPr>
              <a:t>the earlier the deadline, the higher the priority;</a:t>
            </a:r>
          </a:p>
          <a:p>
            <a:pPr>
              <a:buFont typeface="Monotype Sorts" charset="2"/>
              <a:buNone/>
            </a:pPr>
            <a:r>
              <a:rPr lang="en-US" altLang="zh-CN" sz="2800" dirty="0">
                <a:ea typeface="MS PGothic" charset="-128"/>
              </a:rPr>
              <a:t>	the later the deadline, the lower the priority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40184" r="711" b="39867"/>
          <a:stretch>
            <a:fillRect/>
          </a:stretch>
        </p:blipFill>
        <p:spPr bwMode="auto">
          <a:xfrm>
            <a:off x="551104" y="4827588"/>
            <a:ext cx="13157714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46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EDF</a:t>
            </a:r>
            <a:r>
              <a:rPr kumimoji="1" lang="zh-CN" altLang="en-US" dirty="0"/>
              <a:t> </a:t>
            </a:r>
            <a:r>
              <a:rPr lang="en-US" altLang="zh-CN" dirty="0" err="1"/>
              <a:t>schedulability</a:t>
            </a:r>
            <a:r>
              <a:rPr lang="en-US" altLang="zh-CN" dirty="0"/>
              <a:t> test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49905" y="3300984"/>
                <a:ext cx="6816189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CN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bg-BG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is-I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05" y="3300984"/>
                <a:ext cx="6816189" cy="13847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301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69888"/>
            <a:ext cx="114252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Algorithm Evaluation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11349038" cy="61912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How to select CPU-scheduling algorithm for an OS?</a:t>
            </a:r>
          </a:p>
          <a:p>
            <a:r>
              <a:rPr lang="en-US" altLang="zh-CN" sz="2800" dirty="0">
                <a:ea typeface="MS PGothic" charset="-128"/>
              </a:rPr>
              <a:t>Determine criteria, then evaluate algorithms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Deterministic modeling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Type of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analytic evaluation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Takes a particular predetermined workload and defines the performance of each algorithm for that workload</a:t>
            </a:r>
          </a:p>
          <a:p>
            <a:r>
              <a:rPr lang="en-US" altLang="zh-CN" sz="2800" dirty="0">
                <a:ea typeface="MS PGothic" charset="-128"/>
              </a:rPr>
              <a:t>Consider 5 processes arriving at time 0:</a:t>
            </a:r>
          </a:p>
        </p:txBody>
      </p:sp>
      <p:pic>
        <p:nvPicPr>
          <p:cNvPr id="63492" name="Picture 1" descr="Screen Shot 2012-12-17 at 9.44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74" y="5394624"/>
            <a:ext cx="4236726" cy="352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337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69888"/>
            <a:ext cx="114252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Deterministic Evaluation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304" y="1138238"/>
            <a:ext cx="12447638" cy="7592807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For each algorithm, calculate minimum average waiting time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FCS is </a:t>
            </a:r>
            <a:r>
              <a:rPr lang="zh-CN" altLang="en-US" sz="2800" dirty="0">
                <a:ea typeface="MS PGothic" charset="-128"/>
              </a:rPr>
              <a:t>（</a:t>
            </a:r>
            <a:r>
              <a:rPr lang="en-US" altLang="zh-CN" sz="2800" dirty="0">
                <a:ea typeface="MS PGothic" charset="-128"/>
              </a:rPr>
              <a:t>0+10+39+42+45</a:t>
            </a:r>
            <a:r>
              <a:rPr lang="zh-CN" altLang="en-US" sz="2800" dirty="0">
                <a:ea typeface="MS PGothic" charset="-128"/>
              </a:rPr>
              <a:t>）</a:t>
            </a:r>
            <a:r>
              <a:rPr lang="en-US" altLang="zh-CN" sz="2800" dirty="0">
                <a:ea typeface="MS PGothic" charset="-128"/>
              </a:rPr>
              <a:t>/5=28ms:</a:t>
            </a:r>
          </a:p>
          <a:p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endParaRPr lang="zh-CN" altLang="en-US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Non-preemptive SFJ is </a:t>
            </a:r>
            <a:r>
              <a:rPr lang="zh-CN" altLang="en-US" sz="2800" dirty="0">
                <a:ea typeface="MS PGothic" charset="-128"/>
              </a:rPr>
              <a:t>（</a:t>
            </a:r>
            <a:r>
              <a:rPr lang="en-US" altLang="zh-CN" sz="2800" dirty="0">
                <a:ea typeface="MS PGothic" charset="-128"/>
              </a:rPr>
              <a:t>10+32+0+3+20</a:t>
            </a:r>
            <a:r>
              <a:rPr lang="zh-CN" altLang="en-US" sz="2800" dirty="0">
                <a:ea typeface="MS PGothic" charset="-128"/>
              </a:rPr>
              <a:t>）</a:t>
            </a:r>
            <a:r>
              <a:rPr lang="en-US" altLang="zh-CN" sz="2800" dirty="0">
                <a:ea typeface="MS PGothic" charset="-128"/>
              </a:rPr>
              <a:t>/5=13ms:</a:t>
            </a:r>
          </a:p>
          <a:p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endParaRPr lang="zh-CN" altLang="en-US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RR is </a:t>
            </a:r>
            <a:r>
              <a:rPr lang="zh-CN" altLang="en-US" sz="2800" dirty="0">
                <a:ea typeface="MS PGothic" charset="-128"/>
              </a:rPr>
              <a:t>（</a:t>
            </a:r>
            <a:r>
              <a:rPr lang="en-US" altLang="zh-CN" sz="2800" dirty="0">
                <a:ea typeface="MS PGothic" charset="-128"/>
              </a:rPr>
              <a:t>0+32+20+23+40</a:t>
            </a:r>
            <a:r>
              <a:rPr lang="zh-CN" altLang="en-US" sz="2800" dirty="0">
                <a:ea typeface="MS PGothic" charset="-128"/>
              </a:rPr>
              <a:t>）</a:t>
            </a:r>
            <a:r>
              <a:rPr lang="en-US" altLang="zh-CN" sz="2800" dirty="0">
                <a:ea typeface="MS PGothic" charset="-128"/>
              </a:rPr>
              <a:t>/5=23ms: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pic>
        <p:nvPicPr>
          <p:cNvPr id="64516" name="Picture 2" descr="Screen Shot 2012-12-17 at 9.47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65" y="2164309"/>
            <a:ext cx="10206113" cy="169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Screen Shot 2012-12-17 at 9.47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80" y="4420291"/>
            <a:ext cx="10353598" cy="156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4" descr="Screen Shot 2012-12-17 at 9.47.2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4" y="6845349"/>
            <a:ext cx="9591178" cy="144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37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Queueing Models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Describes the arrival of processes, and CPU and I/O bursts probabilistically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Commonly exponential, and described by mean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Computes average throughput, utilization, waiting time, </a:t>
            </a:r>
            <a:r>
              <a:rPr lang="en-US" altLang="zh-CN" sz="2800" dirty="0" err="1">
                <a:ea typeface="MS PGothic" charset="-128"/>
              </a:rPr>
              <a:t>etc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Computer system described as network of servers, each with queue of waiting processes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Knowing arrival rates and service rates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Computes utilization, average queue length, average wait time, </a:t>
            </a:r>
            <a:r>
              <a:rPr lang="en-US" altLang="zh-CN" sz="2800" dirty="0" err="1">
                <a:ea typeface="MS PGothic" charset="-128"/>
              </a:rPr>
              <a:t>etc</a:t>
            </a:r>
            <a:endParaRPr lang="en-US" altLang="zh-CN" sz="28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56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charset="-128"/>
              </a:rPr>
              <a:t>Little</a:t>
            </a:r>
            <a:r>
              <a:rPr lang="ja-JP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s Formula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i="1" dirty="0">
                <a:ea typeface="MS PGothic" charset="-128"/>
              </a:rPr>
              <a:t>n</a:t>
            </a:r>
            <a:r>
              <a:rPr lang="en-US" altLang="zh-CN" sz="2800" dirty="0">
                <a:ea typeface="MS PGothic" charset="-128"/>
              </a:rPr>
              <a:t> = average queue length</a:t>
            </a:r>
          </a:p>
          <a:p>
            <a:r>
              <a:rPr lang="en-US" altLang="zh-CN" sz="2800" i="1" dirty="0">
                <a:ea typeface="MS PGothic" charset="-128"/>
              </a:rPr>
              <a:t>W</a:t>
            </a:r>
            <a:r>
              <a:rPr lang="en-US" altLang="zh-CN" sz="2800" dirty="0">
                <a:ea typeface="MS PGothic" charset="-128"/>
              </a:rPr>
              <a:t> = average waiting time in queue</a:t>
            </a:r>
          </a:p>
          <a:p>
            <a:r>
              <a:rPr lang="en-US" altLang="zh-CN" sz="2800" i="1" dirty="0" err="1">
                <a:ea typeface="MS PGothic" charset="-128"/>
              </a:rPr>
              <a:t>λ</a:t>
            </a:r>
            <a:r>
              <a:rPr lang="en-US" altLang="zh-CN" sz="2800" dirty="0">
                <a:ea typeface="MS PGothic" charset="-128"/>
              </a:rPr>
              <a:t> = average arrival rate into queue</a:t>
            </a:r>
          </a:p>
          <a:p>
            <a:r>
              <a:rPr lang="en-US" altLang="zh-CN" sz="2800" dirty="0">
                <a:ea typeface="MS PGothic" charset="-128"/>
              </a:rPr>
              <a:t>Little</a:t>
            </a:r>
            <a:r>
              <a:rPr lang="ja-JP" altLang="en-US" sz="2800" dirty="0">
                <a:ea typeface="MS PGothic" charset="-128"/>
              </a:rPr>
              <a:t>’</a:t>
            </a:r>
            <a:r>
              <a:rPr lang="en-US" altLang="ja-JP" sz="2800" dirty="0">
                <a:ea typeface="MS PGothic" charset="-128"/>
              </a:rPr>
              <a:t>s law – in steady state, processes leaving queue must equal processes arriving, thus</a:t>
            </a:r>
            <a:br>
              <a:rPr lang="en-US" altLang="ja-JP" sz="2800" dirty="0">
                <a:ea typeface="MS PGothic" charset="-128"/>
              </a:rPr>
            </a:br>
            <a:r>
              <a:rPr lang="en-US" altLang="ja-JP" sz="2800" i="1" dirty="0">
                <a:solidFill>
                  <a:srgbClr val="FF0000"/>
                </a:solidFill>
                <a:ea typeface="MS PGothic" charset="-128"/>
              </a:rPr>
              <a:t>n </a:t>
            </a:r>
            <a:r>
              <a:rPr lang="en-US" altLang="ja-JP" sz="2800" dirty="0">
                <a:solidFill>
                  <a:srgbClr val="FF0000"/>
                </a:solidFill>
                <a:ea typeface="MS PGothic" charset="-128"/>
              </a:rPr>
              <a:t>= </a:t>
            </a:r>
            <a:r>
              <a:rPr lang="en-US" altLang="ja-JP" sz="2800" i="1" dirty="0" err="1">
                <a:solidFill>
                  <a:srgbClr val="FF0000"/>
                </a:solidFill>
                <a:ea typeface="MS PGothic" charset="-128"/>
              </a:rPr>
              <a:t>λ</a:t>
            </a:r>
            <a:r>
              <a:rPr lang="en-US" altLang="ja-JP" sz="2800" i="1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ea typeface="MS PGothic" charset="-128"/>
              </a:rPr>
              <a:t>x</a:t>
            </a:r>
            <a:r>
              <a:rPr lang="en-US" altLang="ja-JP" sz="2800" i="1" dirty="0">
                <a:solidFill>
                  <a:srgbClr val="FF0000"/>
                </a:solidFill>
                <a:ea typeface="MS PGothic" charset="-128"/>
              </a:rPr>
              <a:t> W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Valid for any scheduling algorithm and arrival distribution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For example, if on average 7 processes arrive per second, and normally 14 processes in queue, then average wait time per process = 2 seconds</a:t>
            </a:r>
          </a:p>
        </p:txBody>
      </p:sp>
    </p:spTree>
    <p:extLst>
      <p:ext uri="{BB962C8B-B14F-4D97-AF65-F5344CB8AC3E}">
        <p14:creationId xmlns:p14="http://schemas.microsoft.com/office/powerpoint/2010/main" val="1851579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Simulations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Queueing models limited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Simulations</a:t>
            </a:r>
            <a:r>
              <a:rPr lang="en-US" altLang="zh-CN" sz="2800" b="1" dirty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more accurate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Programmed model of computer system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Clock is a variable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Gather statistics  indicating algorithm performance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Data to drive simulation gathered via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Random number generator according to probabilities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Distributions defined mathematically or empirically</a:t>
            </a:r>
          </a:p>
          <a:p>
            <a:pPr lvl="2"/>
            <a:r>
              <a:rPr lang="en-US" altLang="zh-CN" sz="2800" dirty="0">
                <a:ea typeface="MS PGothic" charset="-128"/>
              </a:rPr>
              <a:t>Trace tapes record sequences of real events in real systems</a:t>
            </a:r>
          </a:p>
          <a:p>
            <a:pPr lvl="2"/>
            <a:endParaRPr lang="en-US" altLang="zh-CN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110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407988"/>
            <a:ext cx="12344400" cy="76835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Evaluation of CPU Schedulers </a:t>
            </a:r>
            <a:br>
              <a:rPr lang="en-US" altLang="zh-CN" sz="4000">
                <a:ea typeface="MS PGothic" charset="-128"/>
              </a:rPr>
            </a:br>
            <a:r>
              <a:rPr lang="en-US" altLang="zh-CN" sz="4000">
                <a:ea typeface="MS PGothic" charset="-128"/>
              </a:rPr>
              <a:t>by Simulation</a:t>
            </a:r>
          </a:p>
        </p:txBody>
      </p:sp>
      <p:pic>
        <p:nvPicPr>
          <p:cNvPr id="68611" name="Picture 1" descr="6_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19250"/>
            <a:ext cx="9904413" cy="617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716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 idx="4294967295"/>
          </p:nvPr>
        </p:nvSpPr>
        <p:spPr>
          <a:xfrm>
            <a:off x="0" y="369888"/>
            <a:ext cx="12344400" cy="768350"/>
          </a:xfrm>
        </p:spPr>
        <p:txBody>
          <a:bodyPr/>
          <a:lstStyle/>
          <a:p>
            <a:r>
              <a:rPr lang="en-US" altLang="zh-CN">
                <a:ea typeface="MS PGothic" charset="-128"/>
              </a:rPr>
              <a:t>Implementation</a:t>
            </a:r>
          </a:p>
        </p:txBody>
      </p:sp>
      <p:sp>
        <p:nvSpPr>
          <p:cNvPr id="69635" name="Content Placeholder 2"/>
          <p:cNvSpPr txBox="1">
            <a:spLocks/>
          </p:cNvSpPr>
          <p:nvPr/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5" tIns="65298" rIns="130595" bIns="65298"/>
          <a:lstStyle>
            <a:lvl1pPr marL="488950" indent="-488950" defTabSz="1304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 altLang="zh-CN" sz="2800" dirty="0">
                <a:latin typeface="Helvetica" charset="0"/>
              </a:rPr>
              <a:t>Or APIs to modify priorities</a:t>
            </a:r>
          </a:p>
        </p:txBody>
      </p:sp>
    </p:spTree>
    <p:extLst>
      <p:ext uri="{BB962C8B-B14F-4D97-AF65-F5344CB8AC3E}">
        <p14:creationId xmlns:p14="http://schemas.microsoft.com/office/powerpoint/2010/main" val="1599890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2043" y="1601993"/>
            <a:ext cx="11491913" cy="472916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Distinction between user-level and kernel-level threads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When threads supported, threads scheduled, not processes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Many-to-one and many-to-many models, thread library schedules user-level threads to run on LWP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Known as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process-contention scope </a:t>
            </a:r>
            <a:r>
              <a:rPr lang="en-US" altLang="zh-CN" sz="2800" b="1" dirty="0">
                <a:ea typeface="MS PGothic" charset="-128"/>
              </a:rPr>
              <a:t>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since scheduling competition is within the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Typically done via priority set by programmer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Kernel thread scheduled onto available CPU is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system-contention scope</a:t>
            </a:r>
            <a:r>
              <a:rPr lang="en-US" altLang="zh-CN" sz="2800" b="1" dirty="0">
                <a:ea typeface="MS PGothic" charset="-128"/>
              </a:rPr>
              <a:t> 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SCS</a:t>
            </a:r>
            <a:r>
              <a:rPr lang="en-US" altLang="zh-CN" sz="2800" b="1" dirty="0">
                <a:ea typeface="MS PGothic" charset="-128"/>
              </a:rPr>
              <a:t>) </a:t>
            </a:r>
            <a:r>
              <a:rPr lang="en-US" altLang="zh-CN" sz="2800" dirty="0">
                <a:ea typeface="MS PGothic" charset="-128"/>
              </a:rPr>
              <a:t>– competition among all threads in 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CPU/IO Burst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1416050"/>
            <a:ext cx="129794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34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Thread Scheduling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7" y="1282874"/>
            <a:ext cx="12759286" cy="69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3" y="369888"/>
            <a:ext cx="11964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2103438"/>
            <a:ext cx="11491913" cy="472916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API allows specifying either PCS or SCS during thread creation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PTHREAD_SCOPE_PROCESS schedules threads using PCS scheduling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PTHREAD_SCOPE_SYSTEM schedules threads using SCS scheduling</a:t>
            </a:r>
          </a:p>
          <a:p>
            <a:r>
              <a:rPr lang="en-US" altLang="zh-CN" sz="2800" dirty="0">
                <a:ea typeface="MS PGothic" charset="-128"/>
              </a:rPr>
              <a:t>Can be limited by OS – Linux and Mac OS X only allow PTHREAD_SCOPE_SYSTEM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Pthread Scheduling API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8225" y="1657350"/>
            <a:ext cx="10226675" cy="655955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#include &lt;pthread.h&gt;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#include &lt;stdio.h&gt;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#define NUM THREADS 5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int main(int argc, char *argv[]) 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int i, scope;</a:t>
            </a:r>
            <a:br>
              <a:rPr lang="en-US" altLang="zh-CN" b="1">
                <a:latin typeface="Courier New" charset="0"/>
                <a:ea typeface="MS PGothic" charset="-128"/>
              </a:rPr>
            </a:br>
            <a:r>
              <a:rPr lang="en-US" altLang="zh-CN" b="1">
                <a:latin typeface="Courier New" charset="0"/>
                <a:ea typeface="MS PGothic" charset="-128"/>
              </a:rPr>
              <a:t>   pthread t tid[NUM THREADS];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pthread attr t attr;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/* get the default attributes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pthread attr init(&amp;attr);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/* first inquire on the current scope */</a:t>
            </a:r>
            <a:br>
              <a:rPr lang="en-US" altLang="zh-CN" b="1">
                <a:latin typeface="Courier New" charset="0"/>
                <a:ea typeface="MS PGothic" charset="-128"/>
              </a:rPr>
            </a:br>
            <a:r>
              <a:rPr lang="en-US" altLang="zh-CN" b="1">
                <a:latin typeface="Courier New" charset="0"/>
                <a:ea typeface="MS PGothic" charset="-128"/>
              </a:rPr>
              <a:t>   if (pthread attr getscope(&amp;attr, &amp;scope) !=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fprintf(stderr, "Unable to get scheduling scope\n");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else 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if (scope == PTHREAD SCOPE PROCESS)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   printf("PTHREAD SCOPE PROCESS");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else if (scope == PTHREAD SCOPE SYSTEM)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   printf("PTHREAD SCOPE SYSTEM");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   else</a:t>
            </a:r>
            <a:br>
              <a:rPr lang="en-US" altLang="zh-CN" b="1">
                <a:latin typeface="Courier New" charset="0"/>
                <a:ea typeface="MS PGothic" charset="-128"/>
              </a:rPr>
            </a:br>
            <a:r>
              <a:rPr lang="en-US" altLang="zh-CN" b="1">
                <a:latin typeface="Courier New" charset="0"/>
                <a:ea typeface="MS PGothic" charset="-128"/>
              </a:rPr>
              <a:t>         fprintf(stderr, "Illegal scope value.\n");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>
                <a:latin typeface="Courier New" charset="0"/>
                <a:ea typeface="MS PGothic" charset="-128"/>
              </a:rPr>
              <a:t>   }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24047" y="3306856"/>
            <a:ext cx="480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0070C0"/>
                </a:solidFill>
              </a:rPr>
              <a:t>Given an example</a:t>
            </a:r>
            <a:endParaRPr kumimoji="1" lang="zh-CN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Multiple-Processor Scheduling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4948" y="1138238"/>
            <a:ext cx="11407775" cy="6411912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CPU scheduling more complex when multiple CPUs are available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Homogeneous</a:t>
            </a:r>
            <a:r>
              <a:rPr lang="zh-CN" altLang="en-US" sz="2400" b="1" dirty="0">
                <a:solidFill>
                  <a:srgbClr val="3366FF"/>
                </a:solidFill>
                <a:ea typeface="MS PGothic" charset="-128"/>
              </a:rPr>
              <a:t>（同构）</a:t>
            </a:r>
            <a:r>
              <a:rPr lang="en-US" altLang="zh-CN" sz="2400" b="1" dirty="0">
                <a:ea typeface="MS PGothic" charset="-128"/>
              </a:rPr>
              <a:t>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processors</a:t>
            </a:r>
            <a:r>
              <a:rPr lang="en-US" altLang="zh-CN" sz="2400" b="1" dirty="0"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within a multiprocessor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Asymmetric multiprocessing</a:t>
            </a:r>
            <a:r>
              <a:rPr lang="zh-CN" altLang="en-US" sz="2400" b="1" dirty="0">
                <a:solidFill>
                  <a:srgbClr val="3366FF"/>
                </a:solidFill>
                <a:ea typeface="MS PGothic" charset="-128"/>
              </a:rPr>
              <a:t>（不对称的多道处理）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only one processor accesses the system data structures, alleviating the need for data sharing</a:t>
            </a: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Symmetric multiprocessing </a:t>
            </a:r>
            <a:r>
              <a:rPr lang="en-US" altLang="zh-CN" sz="2400" b="1" dirty="0">
                <a:ea typeface="MS PGothic" charset="-128"/>
              </a:rPr>
              <a:t>(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SMP</a:t>
            </a:r>
            <a:r>
              <a:rPr lang="en-US" altLang="zh-CN" sz="2400" b="1" dirty="0">
                <a:ea typeface="MS PGothic" charset="-128"/>
              </a:rPr>
              <a:t>) </a:t>
            </a:r>
            <a:r>
              <a:rPr lang="en-US" altLang="zh-CN" sz="2400" dirty="0">
                <a:ea typeface="MS PGothic" charset="-128"/>
              </a:rPr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Currently, most common</a:t>
            </a:r>
          </a:p>
          <a:p>
            <a:endParaRPr lang="en-US" altLang="zh-CN" sz="24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Processor affinity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Processor affinity </a:t>
            </a:r>
            <a:r>
              <a:rPr lang="en-US" altLang="zh-CN" sz="2400" dirty="0">
                <a:ea typeface="MS PGothic" charset="-128"/>
              </a:rPr>
              <a:t>– process has affinity for processor on which it is currently running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soft affinity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hard affinity                                              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Variations including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processor sets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082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NUMA and CPU Scheduling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3062288" y="7265988"/>
            <a:ext cx="7115175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 sz="1900"/>
              <a:t>Note that memory-placement algorithms can also consider affinity</a:t>
            </a:r>
          </a:p>
        </p:txBody>
      </p:sp>
      <p:pic>
        <p:nvPicPr>
          <p:cNvPr id="35844" name="Picture 1" descr="6_0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417638"/>
            <a:ext cx="10121900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Bound thread to CPU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System call</a:t>
            </a:r>
          </a:p>
          <a:p>
            <a:endParaRPr lang="en-US" altLang="zh-CN" sz="3200" dirty="0"/>
          </a:p>
          <a:p>
            <a:pPr lvl="1"/>
            <a:r>
              <a:rPr lang="en-US" altLang="zh-CN" sz="3200" dirty="0" err="1"/>
              <a:t>sched_setaffinity</a:t>
            </a:r>
            <a:r>
              <a:rPr lang="en-US" altLang="zh-CN" sz="3200" dirty="0"/>
              <a:t>()              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give an example</a:t>
            </a:r>
          </a:p>
          <a:p>
            <a:pPr lvl="1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05716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 sz="3600">
                <a:ea typeface="MS PGothic" charset="-128"/>
              </a:rPr>
              <a:t>Multiple-Processor Scheduling – Load Balancing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81188"/>
            <a:ext cx="11407775" cy="64119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If SMP, need to keep all CPUs loaded for efficiency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Load balancing </a:t>
            </a:r>
            <a:r>
              <a:rPr lang="en-US" altLang="zh-CN" sz="2800" dirty="0">
                <a:ea typeface="MS PGothic" charset="-128"/>
              </a:rPr>
              <a:t>attempts to keep workload evenly distributed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Push migration </a:t>
            </a:r>
            <a:r>
              <a:rPr lang="en-US" altLang="zh-CN" sz="2800" dirty="0">
                <a:ea typeface="MS PGothic" charset="-128"/>
              </a:rPr>
              <a:t>– periodic task checks load on each processor, and if found pushes task from overloaded CPU to other CPUs</a:t>
            </a:r>
          </a:p>
          <a:p>
            <a:endParaRPr lang="en-US" altLang="zh-CN" sz="2800" b="1" dirty="0">
              <a:solidFill>
                <a:srgbClr val="3366FF"/>
              </a:solidFill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Pull migration </a:t>
            </a:r>
            <a:r>
              <a:rPr lang="en-US" altLang="zh-CN" sz="2800" dirty="0">
                <a:ea typeface="MS PGothic" charset="-128"/>
              </a:rPr>
              <a:t>– idle processors pulls waiting task from busy processor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/>
              <a:t>Counteracts</a:t>
            </a:r>
            <a:r>
              <a:rPr lang="zh-CN" altLang="en-US" sz="2800" dirty="0"/>
              <a:t>（抵消）</a:t>
            </a:r>
            <a:r>
              <a:rPr lang="en-US" altLang="zh-CN" sz="2800" dirty="0"/>
              <a:t> the benefits of processor affinity</a:t>
            </a:r>
            <a:endParaRPr lang="en-US" altLang="zh-CN" sz="2800" dirty="0">
              <a:ea typeface="MS PGothic" charset="-128"/>
            </a:endParaRPr>
          </a:p>
          <a:p>
            <a:endParaRPr lang="en-US" altLang="zh-CN" sz="11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Multicore Processors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9986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Recent trend to place multiple processor cores on same physical chip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Faster and consumes less power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Multiple threads per core also growing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Takes advantage of memory stall to make progress on another thread while memory retrieve happens</a:t>
            </a:r>
          </a:p>
          <a:p>
            <a:pPr lvl="1">
              <a:buFont typeface="Monotype Sorts" charset="2"/>
              <a:buNone/>
            </a:pPr>
            <a:r>
              <a:rPr lang="en-US" altLang="zh-CN" sz="3200" dirty="0">
                <a:ea typeface="MS PGothic" charset="-128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795463" y="369888"/>
            <a:ext cx="112347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Multithreaded Multicore System</a:t>
            </a:r>
          </a:p>
        </p:txBody>
      </p:sp>
      <p:pic>
        <p:nvPicPr>
          <p:cNvPr id="38915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868488"/>
            <a:ext cx="101727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4964113"/>
            <a:ext cx="103092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69888"/>
            <a:ext cx="114300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Histogram of CPU-burst Times</a:t>
            </a:r>
          </a:p>
        </p:txBody>
      </p:sp>
      <p:pic>
        <p:nvPicPr>
          <p:cNvPr id="717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13" y="1470585"/>
            <a:ext cx="11068872" cy="654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Operating System Examples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3475" y="1479550"/>
            <a:ext cx="10266363" cy="4678363"/>
          </a:xfrm>
        </p:spPr>
        <p:txBody>
          <a:bodyPr/>
          <a:lstStyle/>
          <a:p>
            <a:endParaRPr lang="en-US" altLang="zh-CN" sz="3600" dirty="0">
              <a:ea typeface="MS PGothic" charset="-128"/>
            </a:endParaRPr>
          </a:p>
          <a:p>
            <a:r>
              <a:rPr lang="en-US" altLang="zh-CN" sz="3600" dirty="0">
                <a:ea typeface="MS PGothic" charset="-128"/>
              </a:rPr>
              <a:t>Linux scheduling</a:t>
            </a:r>
          </a:p>
          <a:p>
            <a:endParaRPr lang="en-US" altLang="zh-CN" sz="3600" dirty="0">
              <a:ea typeface="MS PGothic" charset="-128"/>
            </a:endParaRPr>
          </a:p>
          <a:p>
            <a:r>
              <a:rPr lang="en-US" altLang="zh-CN" sz="3600" dirty="0">
                <a:ea typeface="MS PGothic" charset="-128"/>
              </a:rPr>
              <a:t>Windows scheduling</a:t>
            </a:r>
          </a:p>
          <a:p>
            <a:endParaRPr lang="en-US" altLang="zh-CN" sz="3600" dirty="0">
              <a:ea typeface="MS PGothic" charset="-128"/>
            </a:endParaRPr>
          </a:p>
          <a:p>
            <a:r>
              <a:rPr lang="en-US" altLang="zh-CN" sz="3600" dirty="0">
                <a:ea typeface="MS PGothic" charset="-128"/>
              </a:rPr>
              <a:t>Solaris scheduling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425" y="369888"/>
            <a:ext cx="117887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671638"/>
            <a:ext cx="11026775" cy="597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Version 2.5 moved to constant order </a:t>
            </a:r>
            <a:r>
              <a:rPr lang="en-US" altLang="zh-CN" sz="2800" i="1" dirty="0">
                <a:ea typeface="MS PGothic" charset="-128"/>
              </a:rPr>
              <a:t>O</a:t>
            </a:r>
            <a:r>
              <a:rPr lang="en-US" altLang="zh-CN" sz="2800" dirty="0">
                <a:ea typeface="MS PGothic" charset="-128"/>
              </a:rPr>
              <a:t>(1) scheduling time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Two priority ranges: time-sharing and real-time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>
                <a:ea typeface="MS PGothic" charset="-128"/>
              </a:rPr>
              <a:t>Real-time </a:t>
            </a:r>
            <a:r>
              <a:rPr lang="en-US" altLang="zh-CN" dirty="0">
                <a:ea typeface="MS PGothic" charset="-128"/>
              </a:rPr>
              <a:t>range from 0 to 99 and </a:t>
            </a:r>
            <a:r>
              <a:rPr lang="en-US" altLang="zh-CN" b="1" dirty="0">
                <a:ea typeface="MS PGothic" charset="-128"/>
              </a:rPr>
              <a:t>nice </a:t>
            </a:r>
            <a:r>
              <a:rPr lang="en-US" altLang="zh-CN" dirty="0">
                <a:ea typeface="MS PGothic" charset="-128"/>
              </a:rPr>
              <a:t>value from 100 to 140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Map into  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Higher priority gets larger q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Task run-able as long as time left in time slice (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active</a:t>
            </a:r>
            <a:r>
              <a:rPr lang="en-US" altLang="zh-CN" dirty="0">
                <a:ea typeface="MS PGothic" charset="-128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If no time left (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expired</a:t>
            </a:r>
            <a:r>
              <a:rPr lang="en-US" altLang="zh-CN" dirty="0">
                <a:ea typeface="MS PGothic" charset="-128"/>
              </a:rPr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All run-able tasks tracked in per-CPU </a:t>
            </a:r>
            <a:r>
              <a:rPr lang="en-US" altLang="zh-CN" b="1" dirty="0" err="1">
                <a:solidFill>
                  <a:srgbClr val="3366FF"/>
                </a:solidFill>
                <a:ea typeface="MS PGothic" charset="-128"/>
              </a:rPr>
              <a:t>runqueue</a:t>
            </a:r>
            <a:r>
              <a:rPr lang="en-US" altLang="zh-CN" b="1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When no more active, arrays are exchanged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425" y="369888"/>
            <a:ext cx="117887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Linux Scheduling Through Version 2.5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46" y="1524000"/>
            <a:ext cx="1087787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8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425" y="369888"/>
            <a:ext cx="117887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81188"/>
            <a:ext cx="11026775" cy="597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MS PGothic" charset="-128"/>
              </a:rPr>
              <a:t>2 scheduling classes included, others can be added</a:t>
            </a:r>
          </a:p>
          <a:p>
            <a:pPr marL="1566863" lvl="2" indent="-3429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default</a:t>
            </a:r>
          </a:p>
          <a:p>
            <a:pPr marL="1566863" lvl="2" indent="-342900">
              <a:lnSpc>
                <a:spcPct val="90000"/>
              </a:lnSpc>
              <a:buFont typeface="Arial" charset="0"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real-time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ea typeface="MS PGothic" charset="-128"/>
            </a:endParaRPr>
          </a:p>
          <a:p>
            <a:pPr marL="1566863" lvl="2" indent="-342900">
              <a:lnSpc>
                <a:spcPct val="90000"/>
              </a:lnSpc>
            </a:pPr>
            <a:endParaRPr lang="en-US" altLang="zh-CN" dirty="0">
              <a:ea typeface="MS PGothic" charset="-128"/>
            </a:endParaRPr>
          </a:p>
          <a:p>
            <a:pPr lvl="1">
              <a:lnSpc>
                <a:spcPct val="90000"/>
              </a:lnSpc>
            </a:pP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ea typeface="MS PGothic" charset="-128"/>
              </a:rPr>
              <a:t>Real-time scheduling according to POSIX.1b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Real-time tasks have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static</a:t>
            </a:r>
            <a:r>
              <a:rPr lang="en-US" altLang="zh-CN" sz="3200" dirty="0">
                <a:ea typeface="MS PGothic" charset="-128"/>
              </a:rPr>
              <a:t> priorities</a:t>
            </a:r>
          </a:p>
          <a:p>
            <a:r>
              <a:rPr lang="en-US" altLang="zh-CN" sz="3200" dirty="0">
                <a:ea typeface="MS PGothic" charset="-128"/>
              </a:rPr>
              <a:t>Real-time plus normal map into global priority scheme</a:t>
            </a:r>
          </a:p>
          <a:p>
            <a:r>
              <a:rPr lang="en-US" altLang="zh-CN" sz="3200" dirty="0">
                <a:ea typeface="MS PGothic" charset="-128"/>
              </a:rPr>
              <a:t>Nice value of -20 maps to global priority 100</a:t>
            </a:r>
          </a:p>
          <a:p>
            <a:r>
              <a:rPr lang="en-US" altLang="zh-CN" sz="3200" dirty="0">
                <a:ea typeface="MS PGothic" charset="-128"/>
              </a:rPr>
              <a:t>Nice value of +19 maps to priority 139</a:t>
            </a:r>
          </a:p>
          <a:p>
            <a:endParaRPr lang="en-US" altLang="zh-CN" dirty="0">
              <a:ea typeface="MS PGothic" charset="-128"/>
            </a:endParaRPr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5455999"/>
            <a:ext cx="10099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775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176"/>
            <a:ext cx="12344400" cy="1402007"/>
          </a:xfrm>
        </p:spPr>
        <p:txBody>
          <a:bodyPr/>
          <a:lstStyle/>
          <a:p>
            <a:r>
              <a:rPr lang="en-US" altLang="zh-CN" sz="3600" i="1" dirty="0">
                <a:ea typeface="MS PGothic" charset="-128"/>
              </a:rPr>
              <a:t>Completely Fair Scheduler </a:t>
            </a:r>
            <a:r>
              <a:rPr lang="en-US" altLang="zh-CN" sz="3600" dirty="0">
                <a:ea typeface="MS PGothic" charset="-128"/>
              </a:rPr>
              <a:t>(CFS)</a:t>
            </a:r>
            <a:br>
              <a:rPr lang="en-US" altLang="zh-CN" sz="3600" dirty="0">
                <a:ea typeface="MS PGothic" charset="-128"/>
              </a:rPr>
            </a:br>
            <a:r>
              <a:rPr lang="en-US" altLang="zh-CN" sz="3600" dirty="0">
                <a:ea typeface="MS PGothic" charset="-128"/>
              </a:rPr>
              <a:t>&amp; </a:t>
            </a:r>
            <a:r>
              <a:rPr kumimoji="1" lang="en-US" altLang="zh-CN" sz="3600" dirty="0"/>
              <a:t>Virtual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run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time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Quantum calculated based on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nice value </a:t>
            </a:r>
            <a:r>
              <a:rPr lang="en-US" altLang="zh-CN" sz="2800" dirty="0">
                <a:ea typeface="MS PGothic" charset="-128"/>
              </a:rPr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Calculates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target latency </a:t>
            </a:r>
            <a:r>
              <a:rPr lang="en-US" altLang="zh-CN" sz="2800" dirty="0">
                <a:ea typeface="MS PGothic" charset="-128"/>
              </a:rPr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CFS scheduler maintains per task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virtual run time </a:t>
            </a:r>
            <a:r>
              <a:rPr lang="en-US" altLang="zh-CN" sz="2800" dirty="0">
                <a:ea typeface="MS PGothic" charset="-128"/>
              </a:rPr>
              <a:t>in variable </a:t>
            </a:r>
            <a:r>
              <a:rPr lang="en-US" altLang="zh-CN" sz="2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vruntime</a:t>
            </a:r>
            <a:endParaRPr lang="en-US" altLang="zh-CN" sz="2800" b="1" dirty="0">
              <a:solidFill>
                <a:srgbClr val="FF0000"/>
              </a:solidFill>
              <a:latin typeface="Courier New" charset="0"/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Associated with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decay factor </a:t>
            </a:r>
            <a:r>
              <a:rPr lang="en-US" altLang="zh-CN" sz="2800" dirty="0">
                <a:ea typeface="MS PGothic" charset="-128"/>
              </a:rPr>
              <a:t>based on priority of task – 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To decide next task to run, scheduler picks task with lowest virtual run time</a:t>
            </a:r>
          </a:p>
        </p:txBody>
      </p:sp>
    </p:spTree>
    <p:extLst>
      <p:ext uri="{BB962C8B-B14F-4D97-AF65-F5344CB8AC3E}">
        <p14:creationId xmlns:p14="http://schemas.microsoft.com/office/powerpoint/2010/main" val="1089064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425" y="369888"/>
            <a:ext cx="117887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CFS Performance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9" y="1543050"/>
            <a:ext cx="12793458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39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POSIX Real-Time Scheduling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1963"/>
            <a:ext cx="11553825" cy="5976937"/>
          </a:xfrm>
        </p:spPr>
        <p:txBody>
          <a:bodyPr/>
          <a:lstStyle/>
          <a:p>
            <a:pPr marL="493713" indent="-493713"/>
            <a:r>
              <a:rPr lang="en-US" altLang="zh-CN" sz="3200" dirty="0">
                <a:ea typeface="MS PGothic" charset="-128"/>
              </a:rPr>
              <a:t>The POSIX.1b standard</a:t>
            </a:r>
          </a:p>
          <a:p>
            <a:pPr marL="493713" indent="-493713"/>
            <a:endParaRPr lang="en-US" altLang="zh-CN" dirty="0">
              <a:ea typeface="MS PGothic" charset="-128"/>
            </a:endParaRPr>
          </a:p>
          <a:p>
            <a:pPr marL="493713" indent="-493713"/>
            <a:r>
              <a:rPr lang="en-US" altLang="zh-CN" dirty="0">
                <a:ea typeface="MS PGothic" charset="-128"/>
              </a:rPr>
              <a:t>API provides functions for managing real-time threads</a:t>
            </a:r>
          </a:p>
          <a:p>
            <a:pPr marL="493713" indent="-493713"/>
            <a:endParaRPr lang="en-US" altLang="zh-CN" dirty="0">
              <a:ea typeface="MS PGothic" charset="-128"/>
            </a:endParaRPr>
          </a:p>
          <a:p>
            <a:pPr marL="493713" indent="-493713"/>
            <a:r>
              <a:rPr lang="en-US" altLang="zh-CN" dirty="0">
                <a:ea typeface="MS PGothic" charset="-128"/>
              </a:rPr>
              <a:t>Defines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two scheduling classes</a:t>
            </a:r>
            <a:r>
              <a:rPr lang="en-US" altLang="zh-CN" b="1" dirty="0">
                <a:ea typeface="MS PGothic" charset="-128"/>
              </a:rPr>
              <a:t> </a:t>
            </a:r>
            <a:r>
              <a:rPr lang="en-US" altLang="zh-CN" dirty="0">
                <a:ea typeface="MS PGothic" charset="-128"/>
              </a:rPr>
              <a:t>for real-time threads:</a:t>
            </a:r>
          </a:p>
          <a:p>
            <a:pPr marL="493713" indent="-493713">
              <a:buFont typeface="Monotype Sorts" charset="2"/>
              <a:buNone/>
            </a:pPr>
            <a:r>
              <a:rPr lang="en-US" altLang="zh-CN" sz="1400" dirty="0">
                <a:ea typeface="MS PGothic" charset="-128"/>
              </a:rPr>
              <a:t>	</a:t>
            </a:r>
          </a:p>
          <a:p>
            <a:pPr marL="493713" indent="-493713">
              <a:buFont typeface="Arial" charset="0"/>
              <a:buAutoNum type="arabicPeriod"/>
            </a:pPr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SCHED_FIFO</a:t>
            </a:r>
            <a:r>
              <a:rPr lang="en-US" altLang="zh-CN" dirty="0">
                <a:ea typeface="MS PGothic" charset="-128"/>
              </a:rPr>
              <a:t> - threads are scheduled using a FCFS strategy with a FIFO queue. There is no time-slicing for threads of equal priority</a:t>
            </a:r>
          </a:p>
          <a:p>
            <a:pPr marL="493713" indent="-493713">
              <a:buFont typeface="Arial" charset="0"/>
              <a:buAutoNum type="arabicPeriod"/>
            </a:pPr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SCHED_RR</a:t>
            </a:r>
            <a:r>
              <a:rPr lang="en-US" altLang="zh-CN" dirty="0">
                <a:ea typeface="MS PGothic" charset="-128"/>
              </a:rPr>
              <a:t> - similar to SCHED_FIFO except time-slicing occurs for threads of equal priority</a:t>
            </a:r>
          </a:p>
          <a:p>
            <a:pPr marL="493713" indent="-493713">
              <a:buFont typeface="Arial" charset="0"/>
              <a:buAutoNum type="arabicPeriod"/>
            </a:pPr>
            <a:endParaRPr lang="en-US" altLang="zh-CN" dirty="0">
              <a:ea typeface="MS PGothic" charset="-128"/>
            </a:endParaRPr>
          </a:p>
          <a:p>
            <a:pPr marL="493713" indent="-493713"/>
            <a:r>
              <a:rPr lang="en-US" altLang="zh-CN" dirty="0">
                <a:ea typeface="MS PGothic" charset="-128"/>
              </a:rPr>
              <a:t>Defines two functions for getting and setting scheduling policy:</a:t>
            </a:r>
          </a:p>
          <a:p>
            <a:pPr marL="493713" indent="-493713">
              <a:buFont typeface="Arial" charset="0"/>
              <a:buAutoNum type="arabicPeriod"/>
            </a:pPr>
            <a:endParaRPr lang="en-US" altLang="zh-CN" dirty="0">
              <a:ea typeface="MS PGothic" charset="-128"/>
            </a:endParaRPr>
          </a:p>
          <a:p>
            <a:pPr marL="493713" indent="-493713">
              <a:buFont typeface="Arial" charset="0"/>
              <a:buAutoNum type="arabicPeriod"/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getsched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policy(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t *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*policy) </a:t>
            </a:r>
          </a:p>
          <a:p>
            <a:pPr marL="493713" indent="-493713">
              <a:buFont typeface="Arial" charset="0"/>
              <a:buAutoNum type="arabicPeriod"/>
            </a:pPr>
            <a:r>
              <a:rPr lang="en-US" altLang="zh-CN" sz="2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setsched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policy(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t *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, </a:t>
            </a:r>
            <a:r>
              <a:rPr lang="en-US" altLang="zh-CN" sz="2400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 policy) </a:t>
            </a:r>
          </a:p>
        </p:txBody>
      </p:sp>
    </p:spTree>
    <p:extLst>
      <p:ext uri="{BB962C8B-B14F-4D97-AF65-F5344CB8AC3E}">
        <p14:creationId xmlns:p14="http://schemas.microsoft.com/office/powerpoint/2010/main" val="35316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POSIX Real-Time Scheduling API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1963"/>
            <a:ext cx="11553825" cy="5976937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#include &lt;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pthread.h</a:t>
            </a:r>
            <a:r>
              <a:rPr lang="en-US" altLang="zh-CN" b="1" dirty="0">
                <a:latin typeface="Courier New" charset="0"/>
                <a:ea typeface="MS PGothic" charset="-128"/>
              </a:rPr>
              <a:t>&gt;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#include &lt;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stdio.h</a:t>
            </a:r>
            <a:r>
              <a:rPr lang="en-US" altLang="zh-CN" b="1" dirty="0">
                <a:latin typeface="Courier New" charset="0"/>
                <a:ea typeface="MS PGothic" charset="-128"/>
              </a:rPr>
              <a:t>&gt;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#define NUM THREADS 5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b="1" dirty="0">
                <a:latin typeface="Courier New" charset="0"/>
                <a:ea typeface="MS PGothic" charset="-128"/>
              </a:rPr>
              <a:t> main(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argc</a:t>
            </a:r>
            <a:r>
              <a:rPr lang="en-US" altLang="zh-CN" b="1" dirty="0">
                <a:latin typeface="Courier New" charset="0"/>
                <a:ea typeface="MS PGothic" charset="-128"/>
              </a:rPr>
              <a:t>, char *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argv</a:t>
            </a:r>
            <a:r>
              <a:rPr lang="en-US" altLang="zh-CN" b="1" dirty="0">
                <a:latin typeface="Courier New" charset="0"/>
                <a:ea typeface="MS PGothic" charset="-128"/>
              </a:rPr>
              <a:t>[]) </a:t>
            </a:r>
            <a:r>
              <a:rPr lang="zh-CN" altLang="en-US" b="1" dirty="0">
                <a:latin typeface="Courier New" charset="0"/>
                <a:ea typeface="MS PGothic" charset="-128"/>
              </a:rPr>
              <a:t>    </a:t>
            </a:r>
            <a:r>
              <a:rPr lang="en-US" altLang="zh-CN" b="1" dirty="0">
                <a:latin typeface="Courier New" charset="0"/>
                <a:ea typeface="MS PGothic" charset="-128"/>
              </a:rPr>
              <a:t>      </a:t>
            </a:r>
            <a:r>
              <a:rPr lang="zh-CN" altLang="en-US" b="1" dirty="0"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give</a:t>
            </a:r>
            <a:r>
              <a:rPr lang="zh-CN" altLang="en-US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an example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int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i</a:t>
            </a:r>
            <a:r>
              <a:rPr lang="en-US" altLang="zh-CN" b="1" dirty="0">
                <a:latin typeface="Courier New" charset="0"/>
                <a:ea typeface="MS PGothic" charset="-128"/>
              </a:rPr>
              <a:t>, policy;</a:t>
            </a:r>
            <a:br>
              <a:rPr lang="en-US" altLang="zh-CN" b="1" dirty="0">
                <a:latin typeface="Courier New" charset="0"/>
                <a:ea typeface="MS PGothic" charset="-128"/>
              </a:rPr>
            </a:br>
            <a:r>
              <a:rPr lang="en-US" altLang="zh-CN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b="1" dirty="0">
                <a:latin typeface="Courier New" charset="0"/>
                <a:ea typeface="MS PGothic" charset="-128"/>
              </a:rPr>
              <a:t> t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tid</a:t>
            </a:r>
            <a:r>
              <a:rPr lang="en-US" altLang="zh-CN" b="1" dirty="0">
                <a:latin typeface="Courier New" charset="0"/>
                <a:ea typeface="MS PGothic" charset="-128"/>
              </a:rPr>
              <a:t>[NUM THREADS];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 t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/* get the default attributes */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init</a:t>
            </a:r>
            <a:r>
              <a:rPr lang="en-US" altLang="zh-CN" b="1" dirty="0">
                <a:latin typeface="Courier New" charset="0"/>
                <a:ea typeface="MS PGothic" charset="-128"/>
              </a:rPr>
              <a:t>(&amp;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/* get the current scheduling policy */</a:t>
            </a:r>
            <a:br>
              <a:rPr lang="en-US" altLang="zh-CN" b="1" dirty="0">
                <a:latin typeface="Courier New" charset="0"/>
                <a:ea typeface="MS PGothic" charset="-128"/>
              </a:rPr>
            </a:br>
            <a:r>
              <a:rPr lang="en-US" altLang="zh-CN" b="1" dirty="0">
                <a:latin typeface="Courier New" charset="0"/>
                <a:ea typeface="MS PGothic" charset="-128"/>
              </a:rPr>
              <a:t>   if (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pthread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getschedpolicy</a:t>
            </a:r>
            <a:r>
              <a:rPr lang="en-US" altLang="zh-CN" b="1" dirty="0">
                <a:latin typeface="Courier New" charset="0"/>
                <a:ea typeface="MS PGothic" charset="-128"/>
              </a:rPr>
              <a:t>(&amp;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attr</a:t>
            </a:r>
            <a:r>
              <a:rPr lang="en-US" altLang="zh-CN" b="1" dirty="0">
                <a:latin typeface="Courier New" charset="0"/>
                <a:ea typeface="MS PGothic" charset="-128"/>
              </a:rPr>
              <a:t>, &amp;policy) != 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  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fprintf</a:t>
            </a:r>
            <a:r>
              <a:rPr lang="en-US" altLang="zh-CN" b="1" dirty="0">
                <a:latin typeface="Courier New" charset="0"/>
                <a:ea typeface="MS PGothic" charset="-128"/>
              </a:rPr>
              <a:t>(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stderr</a:t>
            </a:r>
            <a:r>
              <a:rPr lang="en-US" altLang="zh-CN" b="1" dirty="0">
                <a:latin typeface="Courier New" charset="0"/>
                <a:ea typeface="MS PGothic" charset="-128"/>
              </a:rPr>
              <a:t>, "Unable to get policy.\n");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else 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   if (policy == SCHED OTHER)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printf</a:t>
            </a:r>
            <a:r>
              <a:rPr lang="en-US" altLang="zh-CN" b="1" dirty="0">
                <a:latin typeface="Courier New" charset="0"/>
                <a:ea typeface="MS PGothic" charset="-128"/>
              </a:rPr>
              <a:t>("SCHED OTHER\n");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   else if (policy == SCHED RR)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printf</a:t>
            </a:r>
            <a:r>
              <a:rPr lang="en-US" altLang="zh-CN" b="1" dirty="0">
                <a:latin typeface="Courier New" charset="0"/>
                <a:ea typeface="MS PGothic" charset="-128"/>
              </a:rPr>
              <a:t>("SCHED RR\n");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   else if (policy == SCHED FIFO) </a:t>
            </a:r>
            <a:r>
              <a:rPr lang="en-US" altLang="zh-CN" b="1" dirty="0" err="1">
                <a:latin typeface="Courier New" charset="0"/>
                <a:ea typeface="MS PGothic" charset="-128"/>
              </a:rPr>
              <a:t>printf</a:t>
            </a:r>
            <a:r>
              <a:rPr lang="en-US" altLang="zh-CN" b="1" dirty="0">
                <a:latin typeface="Courier New" charset="0"/>
                <a:ea typeface="MS PGothic" charset="-128"/>
              </a:rPr>
              <a:t>("SCHED FIFO\n");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b="1" dirty="0">
                <a:latin typeface="Courier New" charset="0"/>
                <a:ea typeface="MS PGothic" charset="-128"/>
              </a:rPr>
              <a:t>   } </a:t>
            </a:r>
          </a:p>
        </p:txBody>
      </p:sp>
    </p:spTree>
    <p:extLst>
      <p:ext uri="{BB962C8B-B14F-4D97-AF65-F5344CB8AC3E}">
        <p14:creationId xmlns:p14="http://schemas.microsoft.com/office/powerpoint/2010/main" val="636776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Windows Scheduling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MS PGothic" charset="-128"/>
              </a:rPr>
              <a:t>Windows uses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priority-based preemptive </a:t>
            </a:r>
            <a:r>
              <a:rPr lang="en-US" altLang="zh-CN" sz="2400" dirty="0">
                <a:ea typeface="MS PGothic" charset="-128"/>
              </a:rPr>
              <a:t>scheduling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Highest-priority</a:t>
            </a:r>
            <a:r>
              <a:rPr lang="en-US" altLang="zh-CN" sz="2400" dirty="0">
                <a:ea typeface="MS PGothic" charset="-128"/>
              </a:rPr>
              <a:t> thread runs next</a:t>
            </a: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Dispatcher</a:t>
            </a:r>
            <a:r>
              <a:rPr lang="en-US" altLang="zh-CN" sz="2400" i="1" dirty="0"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is scheduler</a:t>
            </a:r>
          </a:p>
          <a:p>
            <a:r>
              <a:rPr lang="en-US" altLang="zh-CN" sz="2400" dirty="0">
                <a:ea typeface="MS PGothic" charset="-128"/>
              </a:rPr>
              <a:t>Thread runs until (1) blocks, (2) uses time slice, (3) preempted by higher-priority thread</a:t>
            </a:r>
          </a:p>
          <a:p>
            <a:r>
              <a:rPr lang="en-US" altLang="zh-CN" sz="2400" dirty="0">
                <a:ea typeface="MS PGothic" charset="-128"/>
              </a:rPr>
              <a:t>Real-time threads can preempt non-real-time</a:t>
            </a:r>
          </a:p>
          <a:p>
            <a:r>
              <a:rPr lang="en-US" altLang="zh-CN" sz="2400" dirty="0">
                <a:ea typeface="MS PGothic" charset="-128"/>
              </a:rPr>
              <a:t>32-level priority scheme</a:t>
            </a: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Variable class </a:t>
            </a:r>
            <a:r>
              <a:rPr lang="en-US" altLang="zh-CN" sz="2400" dirty="0">
                <a:ea typeface="MS PGothic" charset="-128"/>
              </a:rPr>
              <a:t>is 1-15,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real-time class </a:t>
            </a:r>
            <a:r>
              <a:rPr lang="en-US" altLang="zh-CN" sz="2400" dirty="0">
                <a:ea typeface="MS PGothic" charset="-128"/>
              </a:rPr>
              <a:t>is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16-31</a:t>
            </a:r>
          </a:p>
          <a:p>
            <a:r>
              <a:rPr lang="en-US" altLang="zh-CN" sz="2400" dirty="0">
                <a:ea typeface="MS PGothic" charset="-128"/>
              </a:rPr>
              <a:t>Priority 0 is memory-management thread</a:t>
            </a:r>
          </a:p>
          <a:p>
            <a:r>
              <a:rPr lang="en-US" altLang="zh-CN" sz="2400" dirty="0">
                <a:ea typeface="MS PGothic" charset="-128"/>
              </a:rPr>
              <a:t>Queue for each priority</a:t>
            </a:r>
          </a:p>
          <a:p>
            <a:r>
              <a:rPr lang="en-US" altLang="zh-CN" sz="2400" dirty="0">
                <a:ea typeface="MS PGothic" charset="-128"/>
              </a:rPr>
              <a:t>If no run-able thread, runs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idle thread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69888"/>
            <a:ext cx="117729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472216"/>
          </a:xfrm>
        </p:spPr>
        <p:txBody>
          <a:bodyPr/>
          <a:lstStyle/>
          <a:p>
            <a:pPr marL="489736" indent="-489736">
              <a:defRPr/>
            </a:pP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sz="2400" dirty="0">
                <a:ea typeface="ＭＳ Ｐゴシック" charset="-128"/>
              </a:rPr>
              <a:t>selects from among the processes in ready queue, and allocates the CPU to one of them</a:t>
            </a:r>
          </a:p>
          <a:p>
            <a:pPr marL="1061093" lvl="1" indent="-408114">
              <a:defRPr/>
            </a:pPr>
            <a:r>
              <a:rPr lang="en-US" sz="2400" dirty="0">
                <a:ea typeface="ＭＳ Ｐゴシック" charset="-128"/>
              </a:rPr>
              <a:t>Queue may be ordered in various ways</a:t>
            </a:r>
          </a:p>
          <a:p>
            <a:pPr marL="489736" indent="-489736">
              <a:defRPr/>
            </a:pPr>
            <a:r>
              <a:rPr lang="en-US" sz="2400" dirty="0">
                <a:ea typeface="ＭＳ Ｐゴシック" charset="-128"/>
              </a:rPr>
              <a:t>CPU scheduling decisions may take place when a process:</a:t>
            </a:r>
          </a:p>
          <a:p>
            <a:pPr marL="1142714" lvl="1" indent="-489736">
              <a:buFont typeface="Monotype Sorts" charset="0"/>
              <a:buNone/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sz="2400" dirty="0">
                <a:ea typeface="ＭＳ Ｐゴシック" charset="-128"/>
              </a:rPr>
              <a:t>Switches from running to waiting state</a:t>
            </a:r>
          </a:p>
          <a:p>
            <a:pPr marL="1142714" lvl="1" indent="-489736">
              <a:buFont typeface="Monotype Sorts" charset="0"/>
              <a:buNone/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sz="2400" dirty="0">
                <a:ea typeface="ＭＳ Ｐゴシック" charset="-128"/>
              </a:rPr>
              <a:t>	Switches from running to ready state</a:t>
            </a:r>
          </a:p>
          <a:p>
            <a:pPr marL="1142714" lvl="1" indent="-489736">
              <a:buFont typeface="Monotype Sorts" charset="0"/>
              <a:buNone/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sz="2400" dirty="0">
                <a:ea typeface="ＭＳ Ｐゴシック" charset="-128"/>
              </a:rPr>
              <a:t>	Switches from waiting to ready</a:t>
            </a:r>
          </a:p>
          <a:p>
            <a:pPr marL="1142714" lvl="1" indent="-489736">
              <a:buFont typeface="Monotype Sorts" charset="2"/>
              <a:buAutoNum type="arabicPeriod" startAt="4"/>
              <a:defRPr/>
            </a:pPr>
            <a:r>
              <a:rPr lang="en-US" sz="2400" dirty="0">
                <a:ea typeface="ＭＳ Ｐゴシック" charset="-128"/>
              </a:rPr>
              <a:t>Terminates</a:t>
            </a:r>
          </a:p>
          <a:p>
            <a:pPr marL="489736" indent="-489736">
              <a:defRPr/>
            </a:pPr>
            <a:r>
              <a:rPr lang="en-US" sz="2400" dirty="0">
                <a:ea typeface="ＭＳ Ｐゴシック" charset="-128"/>
              </a:rPr>
              <a:t>Scheduling under 1 and 4 is </a:t>
            </a:r>
            <a:r>
              <a:rPr lang="en-US" sz="2400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r>
              <a:rPr lang="zh-CN" alt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（非抢占式）</a:t>
            </a:r>
            <a:endParaRPr lang="en-US" sz="24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489736" indent="-489736">
              <a:defRPr/>
            </a:pPr>
            <a:r>
              <a:rPr lang="en-US" sz="2400" dirty="0">
                <a:ea typeface="ＭＳ Ｐゴシック" charset="-128"/>
              </a:rPr>
              <a:t>All other scheduling is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  <a:r>
              <a:rPr lang="zh-CN" alt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（抢占式）</a:t>
            </a:r>
            <a:endParaRPr lang="en-US" sz="24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1061093" lvl="1" indent="-408114">
              <a:defRPr/>
            </a:pPr>
            <a:r>
              <a:rPr lang="en-US" sz="2400" dirty="0">
                <a:ea typeface="ＭＳ Ｐゴシック" charset="-128"/>
              </a:rPr>
              <a:t>Consider access to shared data</a:t>
            </a:r>
          </a:p>
          <a:p>
            <a:pPr marL="1061093" lvl="1" indent="-408114">
              <a:defRPr/>
            </a:pPr>
            <a:r>
              <a:rPr lang="en-US" sz="2400" dirty="0">
                <a:ea typeface="ＭＳ Ｐゴシック" charset="-128"/>
              </a:rPr>
              <a:t>Consider preemption while in kernel mode</a:t>
            </a:r>
          </a:p>
          <a:p>
            <a:pPr marL="1061093" lvl="1" indent="-408114">
              <a:defRPr/>
            </a:pPr>
            <a:r>
              <a:rPr lang="en-US" sz="2400" dirty="0">
                <a:ea typeface="ＭＳ Ｐゴシック" charset="-128"/>
              </a:rPr>
              <a:t>Consider interrupts occurring during crucial OS activities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Windows Priority Classes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1209675" y="1320800"/>
            <a:ext cx="12344400" cy="73469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Win32 API identifies several priority classes to which a process can belong</a:t>
            </a:r>
          </a:p>
          <a:p>
            <a:pPr lvl="1"/>
            <a:r>
              <a:rPr lang="en-US" altLang="zh-CN" dirty="0">
                <a:ea typeface="MS PGothic" charset="-128"/>
              </a:rPr>
              <a:t>REALTIME_PRIORITY_CLASS, </a:t>
            </a:r>
          </a:p>
          <a:p>
            <a:pPr lvl="1"/>
            <a:r>
              <a:rPr lang="en-US" altLang="zh-CN" dirty="0">
                <a:ea typeface="MS PGothic" charset="-128"/>
              </a:rPr>
              <a:t>HIGH_PRIORITY_CLASS, </a:t>
            </a:r>
          </a:p>
          <a:p>
            <a:pPr lvl="1"/>
            <a:r>
              <a:rPr lang="en-US" altLang="zh-CN" dirty="0">
                <a:ea typeface="MS PGothic" charset="-128"/>
              </a:rPr>
              <a:t>ABOVE_NORMAL_PRIORITY_CLASS,</a:t>
            </a:r>
          </a:p>
          <a:p>
            <a:pPr lvl="1"/>
            <a:r>
              <a:rPr lang="en-US" altLang="zh-CN" dirty="0">
                <a:ea typeface="MS PGothic" charset="-128"/>
              </a:rPr>
              <a:t>NORMAL_PRIORITY_CLASS, </a:t>
            </a:r>
          </a:p>
          <a:p>
            <a:pPr lvl="1"/>
            <a:r>
              <a:rPr lang="en-US" altLang="zh-CN" dirty="0">
                <a:ea typeface="MS PGothic" charset="-128"/>
              </a:rPr>
              <a:t>BELOW_NORMAL_PRIORITY_CLASS, </a:t>
            </a:r>
          </a:p>
          <a:p>
            <a:pPr lvl="1"/>
            <a:r>
              <a:rPr lang="en-US" altLang="zh-CN" dirty="0">
                <a:ea typeface="MS PGothic" charset="-128"/>
              </a:rPr>
              <a:t>IDLE_PRIORITY_CLASS</a:t>
            </a:r>
            <a:endParaRPr lang="en-US" altLang="zh-CN" b="1" dirty="0">
              <a:solidFill>
                <a:srgbClr val="3366FF"/>
              </a:solidFill>
              <a:ea typeface="MS PGothic" charset="-128"/>
            </a:endParaRPr>
          </a:p>
          <a:p>
            <a:pPr lvl="1"/>
            <a:r>
              <a:rPr lang="en-US" altLang="zh-CN" dirty="0">
                <a:ea typeface="MS PGothic" charset="-128"/>
              </a:rPr>
              <a:t>All are variable except REALTIME</a:t>
            </a:r>
          </a:p>
          <a:p>
            <a:r>
              <a:rPr lang="en-US" altLang="zh-CN" sz="2800" dirty="0">
                <a:ea typeface="MS PGothic" charset="-128"/>
              </a:rPr>
              <a:t>A thread within a given priority class has a relative priority</a:t>
            </a:r>
          </a:p>
          <a:p>
            <a:pPr lvl="1"/>
            <a:r>
              <a:rPr lang="en-US" altLang="zh-CN" dirty="0">
                <a:ea typeface="MS PGothic" charset="-128"/>
              </a:rPr>
              <a:t>TIME_CRITICAL, </a:t>
            </a:r>
          </a:p>
          <a:p>
            <a:pPr lvl="1"/>
            <a:r>
              <a:rPr lang="en-US" altLang="zh-CN" dirty="0">
                <a:ea typeface="MS PGothic" charset="-128"/>
              </a:rPr>
              <a:t>HIGHEST, </a:t>
            </a:r>
          </a:p>
          <a:p>
            <a:pPr lvl="1"/>
            <a:r>
              <a:rPr lang="en-US" altLang="zh-CN" dirty="0">
                <a:ea typeface="MS PGothic" charset="-128"/>
              </a:rPr>
              <a:t>ABOVE_NORMAL,</a:t>
            </a:r>
          </a:p>
          <a:p>
            <a:pPr lvl="1"/>
            <a:r>
              <a:rPr lang="en-US" altLang="zh-CN" dirty="0">
                <a:ea typeface="MS PGothic" charset="-128"/>
              </a:rPr>
              <a:t>NORMAL, </a:t>
            </a:r>
          </a:p>
          <a:p>
            <a:pPr lvl="1"/>
            <a:r>
              <a:rPr lang="en-US" altLang="zh-CN" dirty="0">
                <a:ea typeface="MS PGothic" charset="-128"/>
              </a:rPr>
              <a:t>BELOW_NORMAL,</a:t>
            </a:r>
          </a:p>
          <a:p>
            <a:pPr lvl="1"/>
            <a:r>
              <a:rPr lang="en-US" altLang="zh-CN" dirty="0">
                <a:ea typeface="MS PGothic" charset="-128"/>
              </a:rPr>
              <a:t>LOWEST, </a:t>
            </a:r>
          </a:p>
          <a:p>
            <a:pPr lvl="1"/>
            <a:r>
              <a:rPr lang="en-US" altLang="zh-CN" dirty="0">
                <a:ea typeface="MS PGothic" charset="-128"/>
              </a:rPr>
              <a:t>IDLE</a:t>
            </a:r>
          </a:p>
          <a:p>
            <a:r>
              <a:rPr lang="en-US" altLang="zh-CN" sz="2800" dirty="0">
                <a:ea typeface="MS PGothic" charset="-128"/>
              </a:rPr>
              <a:t>Priority class and relative priority combine to give numeric priority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Windows Priorities</a:t>
            </a:r>
          </a:p>
        </p:txBody>
      </p:sp>
      <p:pic>
        <p:nvPicPr>
          <p:cNvPr id="58371" name="Picture 1" descr="6_2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4" y="2338388"/>
            <a:ext cx="12257526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610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Windows Priority Classes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MS PGothic" charset="-128"/>
              </a:rPr>
              <a:t>Base priority </a:t>
            </a: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If quantum expires, priority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lowered</a:t>
            </a:r>
            <a:r>
              <a:rPr lang="en-US" altLang="zh-CN" sz="2400" dirty="0">
                <a:ea typeface="MS PGothic" charset="-128"/>
              </a:rPr>
              <a:t>, but never below base</a:t>
            </a:r>
          </a:p>
          <a:p>
            <a:r>
              <a:rPr lang="en-US" altLang="zh-CN" sz="2400" dirty="0">
                <a:ea typeface="MS PGothic" charset="-128"/>
              </a:rPr>
              <a:t>If wait occurs, priority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boosted</a:t>
            </a:r>
            <a:r>
              <a:rPr lang="en-US" altLang="zh-CN" sz="2400" dirty="0">
                <a:ea typeface="MS PGothic" charset="-128"/>
              </a:rPr>
              <a:t> depending on what was waited for</a:t>
            </a:r>
          </a:p>
          <a:p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Foreground</a:t>
            </a:r>
            <a:r>
              <a:rPr lang="en-US" altLang="zh-CN" sz="2400" dirty="0">
                <a:ea typeface="MS PGothic" charset="-128"/>
              </a:rPr>
              <a:t> window given 3x priority boost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23" y="2228850"/>
            <a:ext cx="6979227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Windows 7 added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user-mode scheduling </a:t>
            </a:r>
            <a:r>
              <a:rPr lang="en-US" altLang="zh-CN" sz="2800" dirty="0">
                <a:ea typeface="MS PGothic" charset="-128"/>
              </a:rPr>
              <a:t>(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UMS</a:t>
            </a:r>
            <a:r>
              <a:rPr lang="en-US" altLang="zh-CN" sz="2800" dirty="0">
                <a:ea typeface="MS PGothic" charset="-128"/>
              </a:rPr>
              <a:t>) 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Applications create and manage threads independent of kernel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For large number of threads, much more efficient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UMS schedulers come from programming language libraries like C++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Concurrent Runtime </a:t>
            </a:r>
            <a:r>
              <a:rPr lang="en-US" altLang="zh-CN" sz="2800" dirty="0">
                <a:ea typeface="MS PGothic" charset="-128"/>
              </a:rPr>
              <a:t>(</a:t>
            </a:r>
            <a:r>
              <a:rPr lang="en-US" altLang="zh-CN" sz="2800" dirty="0" err="1">
                <a:ea typeface="MS PGothic" charset="-128"/>
              </a:rPr>
              <a:t>ConcRT</a:t>
            </a:r>
            <a:r>
              <a:rPr lang="en-US" altLang="zh-CN" sz="2800" dirty="0">
                <a:ea typeface="MS PGothic" charset="-128"/>
              </a:rPr>
              <a:t>) framework</a:t>
            </a:r>
          </a:p>
        </p:txBody>
      </p:sp>
    </p:spTree>
    <p:extLst>
      <p:ext uri="{BB962C8B-B14F-4D97-AF65-F5344CB8AC3E}">
        <p14:creationId xmlns:p14="http://schemas.microsoft.com/office/powerpoint/2010/main" val="729315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Solaris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Priority-based scheduling</a:t>
            </a:r>
          </a:p>
          <a:p>
            <a:r>
              <a:rPr lang="en-US" altLang="zh-CN" sz="2800" dirty="0">
                <a:ea typeface="MS PGothic" charset="-128"/>
              </a:rPr>
              <a:t>Six classes available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Time sharing (default) (TS)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Interactive (IA)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Real time (RT)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System (SYS)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Fair Share (FSS)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Fixed priority (FP)</a:t>
            </a:r>
          </a:p>
          <a:p>
            <a:r>
              <a:rPr lang="en-US" altLang="zh-CN" sz="2800" dirty="0">
                <a:ea typeface="MS PGothic" charset="-128"/>
              </a:rPr>
              <a:t>Given thread can be in one class at a time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Solaris Scheduling (Cont.)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>
                <a:ea typeface="MS PGothic" charset="-128"/>
              </a:rPr>
              <a:t>Scheduler converts class-specific priorities into a per-thread </a:t>
            </a:r>
            <a:r>
              <a:rPr lang="en-US" altLang="zh-CN" sz="3600" dirty="0">
                <a:solidFill>
                  <a:srgbClr val="0070C0"/>
                </a:solidFill>
                <a:ea typeface="MS PGothic" charset="-128"/>
              </a:rPr>
              <a:t>global priority</a:t>
            </a:r>
          </a:p>
          <a:p>
            <a:pPr lvl="1"/>
            <a:r>
              <a:rPr lang="en-US" altLang="zh-CN" sz="3600" dirty="0">
                <a:ea typeface="MS PGothic" charset="-128"/>
              </a:rPr>
              <a:t>Thread with </a:t>
            </a:r>
            <a:r>
              <a:rPr lang="en-US" altLang="zh-CN" sz="3600" dirty="0">
                <a:solidFill>
                  <a:srgbClr val="0070C0"/>
                </a:solidFill>
                <a:ea typeface="MS PGothic" charset="-128"/>
              </a:rPr>
              <a:t>highest priority </a:t>
            </a:r>
            <a:r>
              <a:rPr lang="en-US" altLang="zh-CN" sz="3600" dirty="0">
                <a:ea typeface="MS PGothic" charset="-128"/>
              </a:rPr>
              <a:t>runs next</a:t>
            </a:r>
          </a:p>
          <a:p>
            <a:pPr lvl="1"/>
            <a:r>
              <a:rPr lang="en-US" altLang="zh-CN" sz="3600" dirty="0">
                <a:ea typeface="MS PGothic" charset="-128"/>
              </a:rPr>
              <a:t>Runs until (1) blocks, (2) uses time slice, (3) preempted by higher-priority thread</a:t>
            </a:r>
          </a:p>
          <a:p>
            <a:pPr lvl="1"/>
            <a:r>
              <a:rPr lang="en-US" altLang="zh-CN" sz="3600" dirty="0">
                <a:ea typeface="MS PGothic" charset="-128"/>
              </a:rPr>
              <a:t>Multiple threads at same priority selected via </a:t>
            </a:r>
            <a:r>
              <a:rPr lang="en-US" altLang="zh-CN" sz="3600" dirty="0">
                <a:solidFill>
                  <a:srgbClr val="0070C0"/>
                </a:solidFill>
                <a:ea typeface="MS PGothic" charset="-128"/>
              </a:rPr>
              <a:t>RR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Solaris Scheduling</a:t>
            </a:r>
          </a:p>
        </p:txBody>
      </p:sp>
      <p:pic>
        <p:nvPicPr>
          <p:cNvPr id="61443" name="Picture 1" descr="6_2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179513"/>
            <a:ext cx="4843463" cy="753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1425" y="369888"/>
            <a:ext cx="117887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Solaris Dispatch Table </a:t>
            </a:r>
          </a:p>
        </p:txBody>
      </p:sp>
      <p:pic>
        <p:nvPicPr>
          <p:cNvPr id="60419" name="Picture 1" descr="6_2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1289050"/>
            <a:ext cx="8059737" cy="72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1949" y="2667000"/>
            <a:ext cx="446881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/>
              <a:t>Each class has its own scheduling algorithm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800" dirty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/>
              <a:t>Time sharing is </a:t>
            </a:r>
            <a:r>
              <a:rPr lang="en-US" altLang="zh-CN" sz="2800" dirty="0">
                <a:solidFill>
                  <a:srgbClr val="FF0000"/>
                </a:solidFill>
              </a:rPr>
              <a:t>multi-level feedback queue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When scheduling happens</a:t>
            </a:r>
            <a:endParaRPr kumimoji="1" lang="zh-CN" alt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1" y="2053650"/>
            <a:ext cx="13099199" cy="522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89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Dispatcher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11596688" cy="5978525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Dispatcher module gives control of the CPU to the process selected by the short-term scheduler; this involves: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switching context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switching to user mode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jumping to the proper location in the user program to restart that program</a:t>
            </a:r>
          </a:p>
          <a:p>
            <a:pPr lvl="1"/>
            <a:endParaRPr lang="en-US" altLang="zh-CN" sz="2400" dirty="0">
              <a:ea typeface="MS PGothic" charset="-128"/>
            </a:endParaRPr>
          </a:p>
          <a:p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Dispatch latency </a:t>
            </a:r>
            <a:r>
              <a:rPr lang="en-US" altLang="zh-CN" sz="2400" dirty="0">
                <a:ea typeface="MS PGothic" charset="-128"/>
              </a:rPr>
              <a:t>– time it takes for the dispatcher to stop one process and start another running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1308</TotalTime>
  <Words>2837</Words>
  <Application>Microsoft Office PowerPoint</Application>
  <PresentationFormat>自定义</PresentationFormat>
  <Paragraphs>600</Paragraphs>
  <Slides>77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1" baseType="lpstr">
      <vt:lpstr>Lucida Grande</vt:lpstr>
      <vt:lpstr>Monotype Sorts</vt:lpstr>
      <vt:lpstr>MS PGothic</vt:lpstr>
      <vt:lpstr>MS PGothic</vt:lpstr>
      <vt:lpstr>Arial</vt:lpstr>
      <vt:lpstr>Cambria Math</vt:lpstr>
      <vt:lpstr>Courier New</vt:lpstr>
      <vt:lpstr>Helvetica</vt:lpstr>
      <vt:lpstr>Symbol</vt:lpstr>
      <vt:lpstr>Times New Roman</vt:lpstr>
      <vt:lpstr>Verdana</vt:lpstr>
      <vt:lpstr>Webdings</vt:lpstr>
      <vt:lpstr>os-8</vt:lpstr>
      <vt:lpstr>Equation</vt:lpstr>
      <vt:lpstr>Chapter 5:  Process Scheduling</vt:lpstr>
      <vt:lpstr>Chapter 5:  Process Scheduling</vt:lpstr>
      <vt:lpstr>Objectives</vt:lpstr>
      <vt:lpstr>Basic Concepts</vt:lpstr>
      <vt:lpstr>CPU/IO Burst</vt:lpstr>
      <vt:lpstr>Histogram of CPU-burst Times</vt:lpstr>
      <vt:lpstr>CPU Scheduler</vt:lpstr>
      <vt:lpstr>When scheduling happens</vt:lpstr>
      <vt:lpstr>Dispatcher</vt:lpstr>
      <vt:lpstr>Scheduling Criteria</vt:lpstr>
      <vt:lpstr>Scheduling Algorithm Optimization Criteria</vt:lpstr>
      <vt:lpstr>First-Come, First-Served (FCFS) Scheduling</vt:lpstr>
      <vt:lpstr>FCFS Scheduling (Cont.)</vt:lpstr>
      <vt:lpstr>Shortest-Job-First (SJF) Scheduling</vt:lpstr>
      <vt:lpstr>Example of SJF</vt:lpstr>
      <vt:lpstr>Shortest-Job-First (SJF) Scheduling</vt:lpstr>
      <vt:lpstr>Determining Length of Next CPU Burst</vt:lpstr>
      <vt:lpstr>Prediction of the Length of the  Next CPU Burst</vt:lpstr>
      <vt:lpstr>Examples of Exponential Averaging</vt:lpstr>
      <vt:lpstr>Preemptive: Shortest-remaining-time-first</vt:lpstr>
      <vt:lpstr>Priority Scheduling</vt:lpstr>
      <vt:lpstr>Priority Scheduling</vt:lpstr>
      <vt:lpstr>Round Robin (RR)</vt:lpstr>
      <vt:lpstr>Example of RR with Time Quantum = 4</vt:lpstr>
      <vt:lpstr>Performance of RR</vt:lpstr>
      <vt:lpstr>Time Quantum and Context Switch Time</vt:lpstr>
      <vt:lpstr>Turnaround Time Varies With  The Time Quantum</vt:lpstr>
      <vt:lpstr>Multilevel Queue</vt:lpstr>
      <vt:lpstr>Multilevel Queue Scheduling</vt:lpstr>
      <vt:lpstr>Multilevel Queue</vt:lpstr>
      <vt:lpstr>Multilevel Feedback Queue</vt:lpstr>
      <vt:lpstr>Example of Multilevel Feedback Queue</vt:lpstr>
      <vt:lpstr>Real-Time CPU Scheduling</vt:lpstr>
      <vt:lpstr>Interrupt Latency</vt:lpstr>
      <vt:lpstr>Real-Time CPU Scheduling (Cont.)</vt:lpstr>
      <vt:lpstr>Priority-based Scheduling</vt:lpstr>
      <vt:lpstr>Rate-Monotonic （单调速率）Scheduling</vt:lpstr>
      <vt:lpstr>Missed Deadlines with  Rate Monotonic Scheduling</vt:lpstr>
      <vt:lpstr>RM schedulability test</vt:lpstr>
      <vt:lpstr>Earliest-Deadline-First Scheduling (EDF)</vt:lpstr>
      <vt:lpstr>EDF schedulability test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 by Simulation</vt:lpstr>
      <vt:lpstr>Implementation</vt:lpstr>
      <vt:lpstr>Thread Scheduling</vt:lpstr>
      <vt:lpstr>Thread Scheduling</vt:lpstr>
      <vt:lpstr>Pthread Scheduling</vt:lpstr>
      <vt:lpstr>Pthread Scheduling API</vt:lpstr>
      <vt:lpstr>Multiple-Processor Scheduling</vt:lpstr>
      <vt:lpstr>Processor affinity</vt:lpstr>
      <vt:lpstr>NUMA and CPU Scheduling</vt:lpstr>
      <vt:lpstr>Bound thread to CPU</vt:lpstr>
      <vt:lpstr>Multiple-Processor Scheduling – Load Balancing</vt:lpstr>
      <vt:lpstr>Multicore Processors</vt:lpstr>
      <vt:lpstr>Multithreaded Multicore System</vt:lpstr>
      <vt:lpstr>Operating System Examples</vt:lpstr>
      <vt:lpstr>Linux Scheduling Through Version 2.5</vt:lpstr>
      <vt:lpstr>Linux Scheduling Through Version 2.5</vt:lpstr>
      <vt:lpstr>Linux Scheduling in Version 2.6.23 +</vt:lpstr>
      <vt:lpstr>Linux Scheduling (Cont.)</vt:lpstr>
      <vt:lpstr>Completely Fair Scheduler (CFS) &amp; Virtual run time</vt:lpstr>
      <vt:lpstr>CFS Performance</vt:lpstr>
      <vt:lpstr>POSIX Real-Time Scheduling</vt:lpstr>
      <vt:lpstr>POSIX Real-Time Scheduling API</vt:lpstr>
      <vt:lpstr>Windows Scheduling</vt:lpstr>
      <vt:lpstr>Windows Priority Classes</vt:lpstr>
      <vt:lpstr>Windows Priorities</vt:lpstr>
      <vt:lpstr>Windows Priority Classes</vt:lpstr>
      <vt:lpstr>UMS</vt:lpstr>
      <vt:lpstr>Solaris</vt:lpstr>
      <vt:lpstr>Solaris Scheduling (Cont.)</vt:lpstr>
      <vt:lpstr>Solaris Scheduling</vt:lpstr>
      <vt:lpstr>Solaris Dispatch Table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 Process Scheduling</dc:title>
  <dc:creator>Microsoft Office 用户</dc:creator>
  <cp:lastModifiedBy>ygc</cp:lastModifiedBy>
  <cp:revision>209</cp:revision>
  <cp:lastPrinted>2011-02-07T04:52:44Z</cp:lastPrinted>
  <dcterms:created xsi:type="dcterms:W3CDTF">2017-03-27T14:47:56Z</dcterms:created>
  <dcterms:modified xsi:type="dcterms:W3CDTF">2018-04-26T09:55:07Z</dcterms:modified>
</cp:coreProperties>
</file>